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7" r:id="rId2"/>
    <p:sldId id="258" r:id="rId3"/>
    <p:sldId id="286" r:id="rId4"/>
    <p:sldId id="259" r:id="rId5"/>
    <p:sldId id="287" r:id="rId6"/>
    <p:sldId id="302" r:id="rId7"/>
    <p:sldId id="305" r:id="rId8"/>
    <p:sldId id="303" r:id="rId9"/>
    <p:sldId id="300" r:id="rId10"/>
    <p:sldId id="301" r:id="rId11"/>
    <p:sldId id="298" r:id="rId12"/>
    <p:sldId id="288" r:id="rId13"/>
    <p:sldId id="289" r:id="rId14"/>
    <p:sldId id="291" r:id="rId15"/>
    <p:sldId id="292" r:id="rId16"/>
    <p:sldId id="293" r:id="rId17"/>
    <p:sldId id="294" r:id="rId18"/>
    <p:sldId id="295" r:id="rId19"/>
    <p:sldId id="296" r:id="rId20"/>
    <p:sldId id="297" r:id="rId21"/>
    <p:sldId id="261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53"/>
    <p:restoredTop sz="85457"/>
  </p:normalViewPr>
  <p:slideViewPr>
    <p:cSldViewPr snapToGrid="0">
      <p:cViewPr varScale="1">
        <p:scale>
          <a:sx n="106" d="100"/>
          <a:sy n="106" d="100"/>
        </p:scale>
        <p:origin x="936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gif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F934D8-7024-404C-AEEA-10453844D7ED}" type="datetimeFigureOut">
              <a:rPr kumimoji="1" lang="ko-KR" altLang="en-US" smtClean="0"/>
              <a:t>2023. 5. 22.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E253EA-C596-5640-B305-BCADD191453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25695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다음으로 </a:t>
            </a:r>
            <a:r>
              <a:rPr lang="en-US" altLang="ko-KR" dirty="0"/>
              <a:t>GMM</a:t>
            </a:r>
            <a:r>
              <a:rPr lang="ko-KR" altLang="en-US" dirty="0"/>
              <a:t>은</a:t>
            </a:r>
            <a:r>
              <a:rPr lang="en-US" altLang="ko-KR" dirty="0"/>
              <a:t> </a:t>
            </a:r>
            <a:r>
              <a:rPr lang="ko-KR" altLang="en-US" dirty="0"/>
              <a:t>데이터가 </a:t>
            </a:r>
            <a:r>
              <a:rPr lang="ko-KR" altLang="en-US" dirty="0" err="1"/>
              <a:t>여러개의</a:t>
            </a:r>
            <a:r>
              <a:rPr lang="ko-KR" altLang="en-US" dirty="0"/>
              <a:t> 정규 분포를 가진 데이터 집합들이 섞여 생성된 것이라는 가정 하에 </a:t>
            </a:r>
            <a:r>
              <a:rPr lang="ko-KR" altLang="en-US" dirty="0" err="1"/>
              <a:t>군집화를</a:t>
            </a:r>
            <a:r>
              <a:rPr lang="ko-KR" altLang="en-US" dirty="0"/>
              <a:t> 수행합니다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여러 개의 정규 분포 곡선을 추출하고</a:t>
            </a:r>
            <a:r>
              <a:rPr lang="en-US" altLang="ko-KR" dirty="0"/>
              <a:t>,</a:t>
            </a:r>
            <a:r>
              <a:rPr lang="ko-KR" altLang="en-US" dirty="0"/>
              <a:t> 개별 데이터가 그 중 어떤 정규 분포에 속하는지 결정하는 </a:t>
            </a:r>
            <a:r>
              <a:rPr lang="ko-KR" altLang="en-US" dirty="0" err="1"/>
              <a:t>방ㅇ식입니다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이런 방식은 </a:t>
            </a:r>
            <a:r>
              <a:rPr lang="en-US" altLang="ko-KR" dirty="0"/>
              <a:t>GMM</a:t>
            </a:r>
            <a:r>
              <a:rPr lang="ko-KR" altLang="en-US" dirty="0"/>
              <a:t>에서 </a:t>
            </a:r>
            <a:r>
              <a:rPr lang="ko-KR" altLang="en-US" dirty="0" err="1"/>
              <a:t>모수</a:t>
            </a:r>
            <a:r>
              <a:rPr lang="ko-KR" altLang="en-US" dirty="0"/>
              <a:t> 추정이라고 하는데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모수</a:t>
            </a:r>
            <a:r>
              <a:rPr lang="ko-KR" altLang="en-US" dirty="0"/>
              <a:t> 추정은 대표적으로 개별 정규 분포의 평균과 분산</a:t>
            </a:r>
            <a:r>
              <a:rPr lang="en-US" altLang="ko-KR" dirty="0"/>
              <a:t>,</a:t>
            </a:r>
            <a:r>
              <a:rPr lang="ko-KR" altLang="en-US" dirty="0"/>
              <a:t> 두 번째로 각 데이터가 어떤 정규 분포에 해당하는지 확률을 추정합니다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 </a:t>
            </a:r>
            <a:r>
              <a:rPr lang="en-US" altLang="ko-KR" dirty="0"/>
              <a:t>GMM </a:t>
            </a:r>
            <a:r>
              <a:rPr lang="ko-KR" altLang="en-US" dirty="0"/>
              <a:t>방식은 </a:t>
            </a:r>
            <a:r>
              <a:rPr lang="en-US" altLang="ko-KR" dirty="0"/>
              <a:t>K-Means</a:t>
            </a:r>
            <a:r>
              <a:rPr lang="ko-KR" altLang="en-US" dirty="0"/>
              <a:t>보다 유연하게 다양한 데이터에 사용 가능하다는 장점이 있지만</a:t>
            </a:r>
            <a:r>
              <a:rPr lang="en-US" altLang="ko-KR" dirty="0"/>
              <a:t>,</a:t>
            </a:r>
            <a:r>
              <a:rPr lang="ko-KR" altLang="en-US" dirty="0"/>
              <a:t> 수행 시간이 오래 걸린다는 단점이 있습니다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083549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다음으로 </a:t>
            </a:r>
            <a:r>
              <a:rPr lang="en-US" altLang="ko-KR" dirty="0"/>
              <a:t>DBSCAN </a:t>
            </a:r>
            <a:r>
              <a:rPr lang="ko-KR" altLang="en-US" dirty="0"/>
              <a:t>알고리즘에 대해 소개해드리겠습니다</a:t>
            </a:r>
            <a:r>
              <a:rPr lang="en-US" altLang="ko-KR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DBSCAN</a:t>
            </a:r>
            <a:r>
              <a:rPr lang="ko-KR" altLang="en-US" dirty="0"/>
              <a:t>은 </a:t>
            </a:r>
            <a:r>
              <a:rPr lang="en-US" altLang="ko-KR" sz="1200" dirty="0"/>
              <a:t>Density Based Spatial Clustering of Applications with Noise</a:t>
            </a:r>
            <a:r>
              <a:rPr lang="ko-KR" altLang="en-US" sz="1200" dirty="0"/>
              <a:t>의 약자로</a:t>
            </a:r>
            <a:r>
              <a:rPr lang="en-US" altLang="ko-KR" sz="1200" dirty="0"/>
              <a:t>,</a:t>
            </a:r>
            <a:r>
              <a:rPr lang="ko-KR" altLang="en-US" sz="1200" dirty="0"/>
              <a:t> </a:t>
            </a:r>
            <a:endParaRPr lang="en-US" altLang="ko-KR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/>
              <a:t>다음 그림과 같이 밀도가 높은 부분을 </a:t>
            </a:r>
            <a:r>
              <a:rPr lang="ko-KR" altLang="en-US" sz="1200" dirty="0" err="1"/>
              <a:t>클러스터링하여</a:t>
            </a:r>
            <a:r>
              <a:rPr lang="ko-KR" altLang="en-US" sz="1200" dirty="0"/>
              <a:t> 군집화 하는 방식입니다</a:t>
            </a:r>
            <a:r>
              <a:rPr lang="en-US" altLang="ko-KR" sz="120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938744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1" dirty="0">
                <a:solidFill>
                  <a:srgbClr val="19264B"/>
                </a:solidFill>
                <a:latin typeface="+mj-ea"/>
                <a:ea typeface="+mj-ea"/>
              </a:rPr>
              <a:t>DBSCAN</a:t>
            </a:r>
            <a:r>
              <a:rPr lang="ko-KR" altLang="en-US" sz="1200" b="1" dirty="0">
                <a:solidFill>
                  <a:srgbClr val="19264B"/>
                </a:solidFill>
                <a:latin typeface="+mj-ea"/>
                <a:ea typeface="+mj-ea"/>
              </a:rPr>
              <a:t>의 주요 </a:t>
            </a:r>
            <a:r>
              <a:rPr lang="ko-KR" altLang="en-US" sz="1200" b="1" dirty="0" err="1">
                <a:solidFill>
                  <a:srgbClr val="19264B"/>
                </a:solidFill>
                <a:latin typeface="+mj-ea"/>
                <a:ea typeface="+mj-ea"/>
              </a:rPr>
              <a:t>하이퍼</a:t>
            </a:r>
            <a:r>
              <a:rPr lang="ko-KR" altLang="en-US" sz="1200" b="1" dirty="0">
                <a:solidFill>
                  <a:srgbClr val="19264B"/>
                </a:solidFill>
                <a:latin typeface="+mj-ea"/>
                <a:ea typeface="+mj-ea"/>
              </a:rPr>
              <a:t> 파라미터는 </a:t>
            </a:r>
            <a:r>
              <a:rPr lang="en-US" altLang="ko-KR" sz="1200" b="1" dirty="0">
                <a:solidFill>
                  <a:srgbClr val="19264B"/>
                </a:solidFill>
                <a:latin typeface="+mj-ea"/>
                <a:ea typeface="+mj-ea"/>
              </a:rPr>
              <a:t>epsilon</a:t>
            </a:r>
            <a:r>
              <a:rPr lang="ko-KR" altLang="en-US" sz="1200" b="1" dirty="0">
                <a:solidFill>
                  <a:srgbClr val="19264B"/>
                </a:solidFill>
                <a:latin typeface="+mj-ea"/>
                <a:ea typeface="+mj-ea"/>
              </a:rPr>
              <a:t>과 </a:t>
            </a:r>
            <a:r>
              <a:rPr lang="en-US" altLang="ko-KR" sz="1200" b="1" dirty="0">
                <a:solidFill>
                  <a:srgbClr val="19264B"/>
                </a:solidFill>
                <a:latin typeface="+mj-ea"/>
                <a:ea typeface="+mj-ea"/>
              </a:rPr>
              <a:t>min points 2</a:t>
            </a:r>
            <a:r>
              <a:rPr lang="ko-KR" altLang="en-US" sz="1200" b="1" dirty="0">
                <a:solidFill>
                  <a:srgbClr val="19264B"/>
                </a:solidFill>
                <a:latin typeface="+mj-ea"/>
                <a:ea typeface="+mj-ea"/>
              </a:rPr>
              <a:t>가지가 있습니다</a:t>
            </a:r>
            <a:r>
              <a:rPr lang="en-US" altLang="ko-KR" sz="1200" b="1" dirty="0">
                <a:solidFill>
                  <a:srgbClr val="19264B"/>
                </a:solidFill>
                <a:latin typeface="+mj-ea"/>
                <a:ea typeface="+mj-ea"/>
              </a:rPr>
              <a:t>.</a:t>
            </a:r>
            <a:r>
              <a:rPr lang="ko-KR" altLang="en-US" sz="1200" b="1" dirty="0">
                <a:solidFill>
                  <a:srgbClr val="19264B"/>
                </a:solidFill>
                <a:latin typeface="+mj-ea"/>
                <a:ea typeface="+mj-ea"/>
              </a:rPr>
              <a:t> </a:t>
            </a:r>
            <a:endParaRPr lang="en-US" altLang="ko-KR" sz="1200" b="1" dirty="0">
              <a:solidFill>
                <a:srgbClr val="19264B"/>
              </a:solidFill>
              <a:latin typeface="+mj-ea"/>
              <a:ea typeface="+mj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1" dirty="0">
                <a:solidFill>
                  <a:srgbClr val="19264B"/>
                </a:solidFill>
                <a:latin typeface="+mj-ea"/>
                <a:ea typeface="+mj-ea"/>
              </a:rPr>
              <a:t>Epsilon</a:t>
            </a:r>
            <a:r>
              <a:rPr lang="ko-KR" altLang="en-US" sz="1200" b="1" dirty="0">
                <a:solidFill>
                  <a:srgbClr val="19264B"/>
                </a:solidFill>
                <a:latin typeface="+mj-ea"/>
                <a:ea typeface="+mj-ea"/>
              </a:rPr>
              <a:t>은 개별 데이터를 중심으로 입실론 반경을 가지는 원형의 영역이며</a:t>
            </a:r>
            <a:r>
              <a:rPr lang="en-US" altLang="ko-KR" sz="1200" b="1" dirty="0">
                <a:solidFill>
                  <a:srgbClr val="19264B"/>
                </a:solidFill>
                <a:latin typeface="+mj-ea"/>
                <a:ea typeface="+mj-ea"/>
              </a:rPr>
              <a:t>,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1" dirty="0">
                <a:solidFill>
                  <a:srgbClr val="19264B"/>
                </a:solidFill>
                <a:latin typeface="+mj-ea"/>
                <a:ea typeface="+mj-ea"/>
              </a:rPr>
              <a:t>Min points</a:t>
            </a:r>
            <a:r>
              <a:rPr lang="ko-KR" altLang="en-US" sz="1200" b="1" dirty="0">
                <a:solidFill>
                  <a:srgbClr val="19264B"/>
                </a:solidFill>
                <a:latin typeface="+mj-ea"/>
                <a:ea typeface="+mj-ea"/>
              </a:rPr>
              <a:t>는 개별 데이터의 입실론 주변 영역에 포함되는 타 데이터의 개수입니다</a:t>
            </a:r>
            <a:r>
              <a:rPr lang="en-US" altLang="ko-KR" sz="1200" b="1" dirty="0">
                <a:solidFill>
                  <a:srgbClr val="19264B"/>
                </a:solidFill>
                <a:latin typeface="+mj-ea"/>
                <a:ea typeface="+mj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220189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dirty="0">
                <a:solidFill>
                  <a:srgbClr val="19264B"/>
                </a:solidFill>
                <a:latin typeface="+mj-ea"/>
                <a:ea typeface="+mj-ea"/>
              </a:rPr>
              <a:t>입실론</a:t>
            </a:r>
            <a:r>
              <a:rPr lang="en-US" altLang="ko-KR" sz="1200" b="0" dirty="0">
                <a:solidFill>
                  <a:srgbClr val="19264B"/>
                </a:solidFill>
                <a:latin typeface="+mj-ea"/>
                <a:ea typeface="+mj-ea"/>
              </a:rPr>
              <a:t> </a:t>
            </a:r>
            <a:r>
              <a:rPr lang="ko-KR" altLang="en-US" sz="1200" b="0" dirty="0">
                <a:solidFill>
                  <a:srgbClr val="19264B"/>
                </a:solidFill>
                <a:latin typeface="+mj-ea"/>
                <a:ea typeface="+mj-ea"/>
              </a:rPr>
              <a:t>주변영역</a:t>
            </a:r>
            <a:r>
              <a:rPr lang="en-US" altLang="ko-KR" sz="1200" b="0" dirty="0">
                <a:solidFill>
                  <a:srgbClr val="19264B"/>
                </a:solidFill>
                <a:latin typeface="+mj-ea"/>
                <a:ea typeface="+mj-ea"/>
              </a:rPr>
              <a:t> </a:t>
            </a:r>
            <a:r>
              <a:rPr lang="ko-KR" altLang="en-US" sz="1200" b="0" dirty="0">
                <a:solidFill>
                  <a:srgbClr val="19264B"/>
                </a:solidFill>
                <a:latin typeface="+mj-ea"/>
                <a:ea typeface="+mj-ea"/>
              </a:rPr>
              <a:t>내에</a:t>
            </a:r>
            <a:r>
              <a:rPr lang="en-US" altLang="ko-KR" sz="1200" b="0" dirty="0">
                <a:solidFill>
                  <a:srgbClr val="19264B"/>
                </a:solidFill>
                <a:latin typeface="+mj-ea"/>
                <a:ea typeface="+mj-ea"/>
              </a:rPr>
              <a:t> </a:t>
            </a:r>
            <a:r>
              <a:rPr lang="ko-KR" altLang="en-US" sz="1200" b="0" dirty="0">
                <a:solidFill>
                  <a:srgbClr val="19264B"/>
                </a:solidFill>
                <a:latin typeface="+mj-ea"/>
                <a:ea typeface="+mj-ea"/>
              </a:rPr>
              <a:t>포함되는</a:t>
            </a:r>
            <a:r>
              <a:rPr lang="en-US" altLang="ko-KR" sz="1200" b="0" dirty="0">
                <a:solidFill>
                  <a:srgbClr val="19264B"/>
                </a:solidFill>
                <a:latin typeface="+mj-ea"/>
                <a:ea typeface="+mj-ea"/>
              </a:rPr>
              <a:t> </a:t>
            </a:r>
            <a:r>
              <a:rPr lang="ko-KR" altLang="en-US" sz="1200" b="0" dirty="0">
                <a:solidFill>
                  <a:srgbClr val="19264B"/>
                </a:solidFill>
                <a:latin typeface="+mj-ea"/>
                <a:ea typeface="+mj-ea"/>
              </a:rPr>
              <a:t>최소</a:t>
            </a:r>
            <a:r>
              <a:rPr lang="en-US" altLang="ko-KR" sz="1200" b="0" dirty="0">
                <a:solidFill>
                  <a:srgbClr val="19264B"/>
                </a:solidFill>
                <a:latin typeface="+mj-ea"/>
                <a:ea typeface="+mj-ea"/>
              </a:rPr>
              <a:t> </a:t>
            </a:r>
            <a:r>
              <a:rPr lang="ko-KR" altLang="en-US" sz="1200" b="0" dirty="0">
                <a:solidFill>
                  <a:srgbClr val="19264B"/>
                </a:solidFill>
                <a:latin typeface="+mj-ea"/>
                <a:ea typeface="+mj-ea"/>
              </a:rPr>
              <a:t>데이터</a:t>
            </a:r>
            <a:r>
              <a:rPr lang="en-US" altLang="ko-KR" sz="1200" b="0" dirty="0">
                <a:solidFill>
                  <a:srgbClr val="19264B"/>
                </a:solidFill>
                <a:latin typeface="+mj-ea"/>
                <a:ea typeface="+mj-ea"/>
              </a:rPr>
              <a:t> </a:t>
            </a:r>
            <a:r>
              <a:rPr lang="ko-KR" altLang="en-US" sz="1200" b="0" dirty="0">
                <a:solidFill>
                  <a:srgbClr val="19264B"/>
                </a:solidFill>
                <a:latin typeface="+mj-ea"/>
                <a:ea typeface="+mj-ea"/>
              </a:rPr>
              <a:t>개수를</a:t>
            </a:r>
            <a:r>
              <a:rPr lang="en-US" altLang="ko-KR" sz="1200" b="0" dirty="0">
                <a:solidFill>
                  <a:srgbClr val="19264B"/>
                </a:solidFill>
                <a:latin typeface="+mj-ea"/>
                <a:ea typeface="+mj-ea"/>
              </a:rPr>
              <a:t> </a:t>
            </a:r>
            <a:r>
              <a:rPr lang="ko-KR" altLang="en-US" sz="1200" b="0" dirty="0">
                <a:solidFill>
                  <a:srgbClr val="19264B"/>
                </a:solidFill>
                <a:latin typeface="+mj-ea"/>
                <a:ea typeface="+mj-ea"/>
              </a:rPr>
              <a:t>충족하는지에</a:t>
            </a:r>
            <a:r>
              <a:rPr lang="en-US" altLang="ko-KR" sz="1200" b="0" dirty="0">
                <a:solidFill>
                  <a:srgbClr val="19264B"/>
                </a:solidFill>
                <a:latin typeface="+mj-ea"/>
                <a:ea typeface="+mj-ea"/>
              </a:rPr>
              <a:t> </a:t>
            </a:r>
            <a:r>
              <a:rPr lang="ko-KR" altLang="en-US" sz="1200" b="0" dirty="0">
                <a:solidFill>
                  <a:srgbClr val="19264B"/>
                </a:solidFill>
                <a:latin typeface="+mj-ea"/>
                <a:ea typeface="+mj-ea"/>
              </a:rPr>
              <a:t>따라</a:t>
            </a:r>
            <a:r>
              <a:rPr lang="en-US" altLang="ko-KR" sz="1200" b="0" dirty="0">
                <a:solidFill>
                  <a:srgbClr val="19264B"/>
                </a:solidFill>
                <a:latin typeface="+mj-ea"/>
                <a:ea typeface="+mj-ea"/>
              </a:rPr>
              <a:t> </a:t>
            </a:r>
            <a:r>
              <a:rPr lang="ko-KR" altLang="en-US" sz="1200" b="0" dirty="0">
                <a:solidFill>
                  <a:srgbClr val="19264B"/>
                </a:solidFill>
                <a:latin typeface="+mj-ea"/>
                <a:ea typeface="+mj-ea"/>
              </a:rPr>
              <a:t>데이터포인트를</a:t>
            </a:r>
            <a:r>
              <a:rPr lang="en-US" altLang="ko-KR" sz="1200" b="0" dirty="0">
                <a:solidFill>
                  <a:srgbClr val="19264B"/>
                </a:solidFill>
                <a:latin typeface="+mj-ea"/>
                <a:ea typeface="+mj-ea"/>
              </a:rPr>
              <a:t> </a:t>
            </a:r>
            <a:r>
              <a:rPr lang="ko-KR" altLang="en-US" sz="1200" b="0" dirty="0">
                <a:solidFill>
                  <a:srgbClr val="19264B"/>
                </a:solidFill>
                <a:latin typeface="+mj-ea"/>
                <a:ea typeface="+mj-ea"/>
              </a:rPr>
              <a:t>다음과</a:t>
            </a:r>
            <a:r>
              <a:rPr lang="en-US" altLang="ko-KR" sz="1200" b="0" dirty="0">
                <a:solidFill>
                  <a:srgbClr val="19264B"/>
                </a:solidFill>
                <a:latin typeface="+mj-ea"/>
                <a:ea typeface="+mj-ea"/>
              </a:rPr>
              <a:t> </a:t>
            </a:r>
            <a:r>
              <a:rPr lang="en-US" altLang="ko-KR" sz="1200" b="1" dirty="0">
                <a:solidFill>
                  <a:srgbClr val="19264B"/>
                </a:solidFill>
                <a:latin typeface="+mj-ea"/>
                <a:ea typeface="+mj-ea"/>
              </a:rPr>
              <a:t>4</a:t>
            </a:r>
            <a:r>
              <a:rPr lang="ko-KR" altLang="en-US" sz="1200" b="1" dirty="0">
                <a:solidFill>
                  <a:srgbClr val="19264B"/>
                </a:solidFill>
                <a:latin typeface="+mj-ea"/>
                <a:ea typeface="+mj-ea"/>
              </a:rPr>
              <a:t>가지로 </a:t>
            </a:r>
            <a:r>
              <a:rPr lang="ko-KR" altLang="en-US" sz="1200" b="0" dirty="0">
                <a:solidFill>
                  <a:srgbClr val="19264B"/>
                </a:solidFill>
                <a:latin typeface="+mj-ea"/>
                <a:ea typeface="+mj-ea"/>
              </a:rPr>
              <a:t>정의합니다</a:t>
            </a:r>
            <a:r>
              <a:rPr lang="en-US" altLang="ko-KR" sz="1200" b="0" dirty="0">
                <a:solidFill>
                  <a:srgbClr val="19264B"/>
                </a:solidFill>
                <a:latin typeface="+mj-ea"/>
                <a:ea typeface="+mj-ea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dirty="0">
              <a:solidFill>
                <a:srgbClr val="19264B"/>
              </a:solidFill>
              <a:latin typeface="+mj-ea"/>
              <a:ea typeface="+mj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dirty="0">
              <a:solidFill>
                <a:srgbClr val="19264B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140111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이제 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DBSCAN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 군집화가 어떻게 진행되는지 살펴보겠습니다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.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 </a:t>
            </a:r>
            <a:endParaRPr lang="en-US" altLang="ko-KR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다음 그림과 같이 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8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개의 데이터 셋에 대해 입실론 반경에 포함될 최소 데이터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,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 즉 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min points</a:t>
            </a:r>
            <a:r>
              <a:rPr lang="ko-KR" altLang="en-US" b="0" i="0" dirty="0" err="1">
                <a:solidFill>
                  <a:srgbClr val="24292E"/>
                </a:solidFill>
                <a:effectLst/>
                <a:latin typeface="-apple-system"/>
              </a:rPr>
              <a:t>를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 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4</a:t>
            </a:r>
            <a:r>
              <a:rPr lang="ko-KR" altLang="en-US" b="0" i="0" dirty="0" err="1">
                <a:solidFill>
                  <a:srgbClr val="24292E"/>
                </a:solidFill>
                <a:effectLst/>
                <a:latin typeface="-apple-system"/>
              </a:rPr>
              <a:t>라고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 진행하겠습니다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 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여기서 입실론 반경에 속해 있는 데이터가 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5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개이므로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,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 </a:t>
            </a:r>
            <a:r>
              <a:rPr lang="en" altLang="ko-KR" b="0" i="0" dirty="0">
                <a:solidFill>
                  <a:srgbClr val="24292E"/>
                </a:solidFill>
                <a:effectLst/>
                <a:latin typeface="-apple-system"/>
              </a:rPr>
              <a:t>P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는 핵심포인트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(Core Point)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가 되고 </a:t>
            </a:r>
            <a:r>
              <a:rPr lang="en" altLang="ko-KR" b="0" i="0" dirty="0">
                <a:solidFill>
                  <a:srgbClr val="24292E"/>
                </a:solidFill>
                <a:effectLst/>
                <a:latin typeface="-apple-system"/>
              </a:rPr>
              <a:t>P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의 입실론 반경 내에 포함된 포인트들을 이웃 포인트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(Neighbor Point)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가 됩니다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.</a:t>
            </a:r>
            <a:endParaRPr lang="en-US" altLang="ko-KR" sz="1200" b="1" dirty="0">
              <a:solidFill>
                <a:srgbClr val="19264B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1656530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+mj-lt"/>
              <a:buAutoNum type="arabicPeriod" startAt="2"/>
            </a:pP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다음으로 </a:t>
            </a:r>
            <a:r>
              <a:rPr lang="en" altLang="ko-KR" b="0" i="0" dirty="0">
                <a:solidFill>
                  <a:srgbClr val="24292E"/>
                </a:solidFill>
                <a:effectLst/>
                <a:latin typeface="-apple-system"/>
              </a:rPr>
              <a:t>P2 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데이터를 살펴보겠습니다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. </a:t>
            </a:r>
            <a:r>
              <a:rPr lang="en" altLang="ko-KR" b="0" i="0" dirty="0">
                <a:solidFill>
                  <a:srgbClr val="24292E"/>
                </a:solidFill>
                <a:effectLst/>
                <a:latin typeface="-apple-system"/>
              </a:rPr>
              <a:t>P2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는 입실론 반경에 속해 있는 데이터가 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4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개보다 작으므로 군집의 중심이 되는 핵심 포인트는 되지 못하지만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, </a:t>
            </a:r>
          </a:p>
          <a:p>
            <a:pPr algn="l">
              <a:buFont typeface="+mj-lt"/>
              <a:buAutoNum type="arabicPeriod" startAt="2"/>
            </a:pP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앞의 점 </a:t>
            </a:r>
            <a:r>
              <a:rPr lang="en" altLang="ko-KR" b="0" i="0" dirty="0">
                <a:solidFill>
                  <a:srgbClr val="24292E"/>
                </a:solidFill>
                <a:effectLst/>
                <a:latin typeface="-apple-system"/>
              </a:rPr>
              <a:t>P</a:t>
            </a:r>
            <a:r>
              <a:rPr lang="ko-KR" altLang="en-US" b="0" i="0" dirty="0" err="1">
                <a:solidFill>
                  <a:srgbClr val="24292E"/>
                </a:solidFill>
                <a:effectLst/>
                <a:latin typeface="-apple-system"/>
              </a:rPr>
              <a:t>를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 핵심 포인트로 하는 군집에 속하기 때문에 경계포인트라고 합니다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870225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ko-KR" altLang="en-US" dirty="0">
                <a:effectLst/>
                <a:latin typeface="Helvetica Neue" panose="02000503000000020004" pitchFamily="2" charset="0"/>
              </a:rPr>
              <a:t>다음으로 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P3 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데이터를 살펴보겠습니다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. 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P3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는 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epsilon 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반경내에서 점 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4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개를 가지고 있어 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Min points  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수와 같기 때문에 핵심 포인트가 됩니다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.  </a:t>
            </a:r>
          </a:p>
          <a:p>
            <a:r>
              <a:rPr lang="ko-KR" altLang="en-US" dirty="0">
                <a:effectLst/>
                <a:latin typeface="Helvetica Neue" panose="02000503000000020004" pitchFamily="2" charset="0"/>
              </a:rPr>
              <a:t>왼쪽 사진을 보시면 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P3</a:t>
            </a:r>
            <a:r>
              <a:rPr lang="ko-KR" altLang="en-US" dirty="0" err="1">
                <a:effectLst/>
                <a:latin typeface="Helvetica Neue" panose="02000503000000020004" pitchFamily="2" charset="0"/>
              </a:rPr>
              <a:t>를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 중심으로 하는 반경내에 다른 핵심포인트 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P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가 포함이 되어 있는데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, 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이 경우 오른쪽 사진처럼 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core point P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와 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P3</a:t>
            </a:r>
            <a:r>
              <a:rPr lang="ko-KR" altLang="en-US" dirty="0" err="1">
                <a:effectLst/>
                <a:latin typeface="Helvetica Neue" panose="02000503000000020004" pitchFamily="2" charset="0"/>
              </a:rPr>
              <a:t>를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 연결되어 있다고 하고 하나의 군집으로 묶이게 됩니다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.</a:t>
            </a:r>
          </a:p>
          <a:p>
            <a:r>
              <a:rPr lang="ko-KR" altLang="en-US" dirty="0">
                <a:effectLst/>
                <a:latin typeface="Helvetica Neue" panose="02000503000000020004" pitchFamily="2" charset="0"/>
              </a:rPr>
              <a:t>이 부분이 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DBSCAN 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군집화 절차에서의 핵심이라고 할 수 있습니다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.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 위 과정을 반복하여 점차적으로 군집 영역을 확장하게 됩니다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.</a:t>
            </a:r>
          </a:p>
          <a:p>
            <a:br>
              <a:rPr lang="en-US" altLang="ko-KR" dirty="0">
                <a:effectLst/>
                <a:latin typeface="Helvetica Neue" panose="02000503000000020004" pitchFamily="2" charset="0"/>
              </a:rPr>
            </a:br>
            <a:endParaRPr lang="en-US" altLang="ko-KR" dirty="0">
              <a:effectLst/>
              <a:latin typeface="Helvetica Neue" panose="02000503000000020004" pitchFamily="2" charset="0"/>
            </a:endParaRPr>
          </a:p>
          <a:p>
            <a:pPr algn="l">
              <a:buFont typeface="+mj-lt"/>
              <a:buAutoNum type="arabicPeriod" startAt="3"/>
            </a:pPr>
            <a:endParaRPr lang="en-US" altLang="ko-KR" b="0" i="0" dirty="0">
              <a:solidFill>
                <a:srgbClr val="24292E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0138590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ko-KR" altLang="en-US" dirty="0" err="1">
                <a:effectLst/>
                <a:latin typeface="Helvetica Neue" panose="02000503000000020004" pitchFamily="2" charset="0"/>
              </a:rPr>
              <a:t>사이킷런에서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" altLang="ko-KR" b="0" i="0" dirty="0" err="1">
                <a:solidFill>
                  <a:srgbClr val="24292E"/>
                </a:solidFill>
                <a:effectLst/>
                <a:latin typeface="-apple-system"/>
              </a:rPr>
              <a:t>make_circles</a:t>
            </a:r>
            <a:r>
              <a:rPr lang="en" altLang="ko-KR" b="0" i="0" dirty="0">
                <a:solidFill>
                  <a:srgbClr val="24292E"/>
                </a:solidFill>
                <a:effectLst/>
                <a:latin typeface="-apple-system"/>
              </a:rPr>
              <a:t>() 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함수를 이용해 내부 원과 외부 원 형태로 돼있는 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2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차원 데이터 셋을 만들어 각각의 알고리즘을 비교해보았습니다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.	</a:t>
            </a:r>
          </a:p>
          <a:p>
            <a:endParaRPr lang="en-US" altLang="ko-KR" b="0" i="0" dirty="0">
              <a:solidFill>
                <a:srgbClr val="24292E"/>
              </a:solidFill>
              <a:effectLst/>
              <a:latin typeface="-apple-system"/>
            </a:endParaRPr>
          </a:p>
          <a:p>
            <a:r>
              <a:rPr lang="en-US" altLang="ko-KR" dirty="0" err="1">
                <a:effectLst/>
                <a:latin typeface="Helvetica Neue" panose="02000503000000020004" pitchFamily="2" charset="0"/>
              </a:rPr>
              <a:t>Kmeans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는 거리기반 군집화로 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위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아래 군집 중심을 기반으로 군집화가 되었으며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,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 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GMM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은 내부와 외부의 원형으로 구성된 더 복잡한 형태의 데이터 셋에서는 군집화가 원하는 방향으로 되지 않았습니다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.</a:t>
            </a:r>
          </a:p>
          <a:p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반면 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DBSCAN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은 밀도기반 </a:t>
            </a:r>
            <a:r>
              <a:rPr lang="ko-KR" altLang="en-US" b="0" i="0" dirty="0" err="1">
                <a:solidFill>
                  <a:srgbClr val="24292E"/>
                </a:solidFill>
                <a:effectLst/>
                <a:latin typeface="-apple-system"/>
              </a:rPr>
              <a:t>군집화이기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 때문에 내부원과 외부 원으로 잘 군집이 형성 된 것을 알 수 있습니다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.</a:t>
            </a:r>
          </a:p>
          <a:p>
            <a:endParaRPr lang="en-US" altLang="ko-KR" b="0" i="0" dirty="0">
              <a:solidFill>
                <a:srgbClr val="24292E"/>
              </a:solidFill>
              <a:effectLst/>
              <a:latin typeface="-apple-system"/>
            </a:endParaRPr>
          </a:p>
          <a:p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DBSCAN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의 특징은 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K-Means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와 다르게 군집의 수를 미리 지정할 필요가 없으며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,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 노이즈 개념이 들어가 있어 이상치에 대응할 수 있습니다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.</a:t>
            </a:r>
            <a:br>
              <a:rPr lang="en-US" altLang="ko-KR" dirty="0">
                <a:effectLst/>
                <a:latin typeface="Helvetica Neue" panose="02000503000000020004" pitchFamily="2" charset="0"/>
              </a:rPr>
            </a:br>
            <a:endParaRPr lang="en-US" altLang="ko-KR" dirty="0">
              <a:effectLst/>
              <a:latin typeface="Helvetica Neue" panose="02000503000000020004" pitchFamily="2" charset="0"/>
            </a:endParaRPr>
          </a:p>
          <a:p>
            <a:pPr algn="l">
              <a:buFont typeface="+mj-lt"/>
              <a:buAutoNum type="arabicPeriod" startAt="3"/>
            </a:pPr>
            <a:endParaRPr lang="en-US" altLang="ko-KR" b="0" i="0" dirty="0">
              <a:solidFill>
                <a:srgbClr val="24292E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5728983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+mj-lt"/>
              <a:buAutoNum type="arabicPeriod" startAt="3"/>
            </a:pP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이번 과제에서는 고객 세그먼테이션에 관해서 군집화 실습을 진행하였습니다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+mj-lt"/>
              <a:buAutoNum type="arabicPeriod" startAt="3"/>
            </a:pP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고객 세그먼테이션은 사는 지역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,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 결혼 여부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,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 소득 등 다양한 기준으로 고객을 분류하는 기법으로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,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 저희는 고객 분석 요소인 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RFM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을 적용하여 수행하였습니다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764136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데이터 사전 작업 및 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RFM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기반 데이터 가공을 거쳐 </a:t>
            </a:r>
            <a:r>
              <a:rPr lang="en" altLang="ko-KR" b="1" i="0" dirty="0">
                <a:solidFill>
                  <a:srgbClr val="212529"/>
                </a:solidFill>
                <a:effectLst/>
                <a:latin typeface="-apple-system"/>
              </a:rPr>
              <a:t>K-Means</a:t>
            </a:r>
            <a:r>
              <a:rPr lang="ko-KR" altLang="en-US" b="1" i="0" dirty="0">
                <a:solidFill>
                  <a:srgbClr val="212529"/>
                </a:solidFill>
                <a:effectLst/>
                <a:latin typeface="-apple-system"/>
              </a:rPr>
              <a:t>로 군집화 후 실루엣 계수 평가 진행하였습니다</a:t>
            </a:r>
            <a:r>
              <a:rPr lang="en-US" altLang="ko-KR" b="1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1" i="0" dirty="0">
                <a:solidFill>
                  <a:srgbClr val="212529"/>
                </a:solidFill>
                <a:effectLst/>
                <a:latin typeface="-apple-system"/>
              </a:rPr>
              <a:t>그 후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군집 수를 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[2, 3, 4, 5]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로 반복하면서 </a:t>
            </a:r>
            <a:r>
              <a:rPr lang="ko-KR" altLang="en-US" b="0" i="0" dirty="0" err="1">
                <a:solidFill>
                  <a:srgbClr val="212529"/>
                </a:solidFill>
                <a:effectLst/>
                <a:latin typeface="-apple-system"/>
              </a:rPr>
              <a:t>시각화하였습니다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오른쪽 사진 중 위쪽 사진은 실루엣 스코어 그래프를 나타낸 것이며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,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 아래쪽 사진은 </a:t>
            </a:r>
            <a:r>
              <a:rPr lang="en" altLang="ko-KR" b="0" i="0" dirty="0">
                <a:solidFill>
                  <a:srgbClr val="212529"/>
                </a:solidFill>
                <a:effectLst/>
                <a:latin typeface="-apple-system"/>
              </a:rPr>
              <a:t>PCA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로 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2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차원으로 최적화 후 데이터의 분포를 보여준 것입니다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스코어 자체는 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0.592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로 괜찮지만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너무 촘촘하게 되어있어서 몇 개로 </a:t>
            </a:r>
            <a:r>
              <a:rPr lang="ko-KR" altLang="en-US" b="0" i="0" dirty="0" err="1">
                <a:solidFill>
                  <a:srgbClr val="212529"/>
                </a:solidFill>
                <a:effectLst/>
                <a:latin typeface="-apple-system"/>
              </a:rPr>
              <a:t>군집화하든지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 제대로 된 결과가 나오지 않습니다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  <a:p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805124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785280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ko-KR" altLang="en-US" b="0" i="0" dirty="0">
                <a:solidFill>
                  <a:srgbClr val="212529"/>
                </a:solidFill>
                <a:effectLst/>
                <a:latin typeface="KaTeX_Main"/>
              </a:rPr>
              <a:t>이를 해결하기 위해 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KaTeX_Main"/>
              </a:rPr>
              <a:t>RFM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KaTeX_Main"/>
              </a:rPr>
              <a:t>컬럼들을 </a:t>
            </a:r>
            <a:r>
              <a:rPr lang="en" altLang="ko-KR" b="0" i="0" dirty="0">
                <a:solidFill>
                  <a:srgbClr val="212529"/>
                </a:solidFill>
                <a:effectLst/>
                <a:latin typeface="KaTeX_Main"/>
              </a:rPr>
              <a:t>log</a:t>
            </a:r>
            <a:r>
              <a:rPr lang="en" altLang="ko-KR" b="0" i="0" dirty="0">
                <a:solidFill>
                  <a:srgbClr val="212529"/>
                </a:solidFill>
                <a:effectLst/>
                <a:latin typeface="-apple-system"/>
              </a:rPr>
              <a:t> 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변환 후 </a:t>
            </a:r>
            <a:r>
              <a:rPr lang="ko-KR" altLang="en-US" b="0" i="0" dirty="0" err="1">
                <a:solidFill>
                  <a:srgbClr val="212529"/>
                </a:solidFill>
                <a:effectLst/>
                <a:latin typeface="-apple-system"/>
              </a:rPr>
              <a:t>재시각화하였습니다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 </a:t>
            </a:r>
            <a:endParaRPr lang="en-US" altLang="ko-KR" b="0" i="0" dirty="0">
              <a:solidFill>
                <a:srgbClr val="212529"/>
              </a:solidFill>
              <a:effectLst/>
              <a:latin typeface="-apple-system"/>
            </a:endParaRPr>
          </a:p>
          <a:p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실루엣 스코어는 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0.303</a:t>
            </a:r>
            <a:r>
              <a:rPr lang="ko-KR" altLang="en-US" b="0" i="0" dirty="0" err="1">
                <a:solidFill>
                  <a:srgbClr val="212529"/>
                </a:solidFill>
                <a:effectLst/>
                <a:latin typeface="-apple-system"/>
              </a:rPr>
              <a:t>으로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 감소하였지만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,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 어느정도 정규분포 모양이 되어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아까 시각환 결과보다 훨씬 데이터가 잘 </a:t>
            </a:r>
            <a:r>
              <a:rPr lang="ko-KR" altLang="en-US" b="0" i="0" dirty="0" err="1">
                <a:solidFill>
                  <a:srgbClr val="212529"/>
                </a:solidFill>
                <a:effectLst/>
                <a:latin typeface="-apple-system"/>
              </a:rPr>
              <a:t>퍼져있습니다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  <a:br>
              <a:rPr lang="ko-KR" altLang="en-US" dirty="0"/>
            </a:br>
            <a:r>
              <a:rPr lang="ko-KR" altLang="en-US" dirty="0"/>
              <a:t>군집의 개수에는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정답이 없지만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, 4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개의 군집 정도가 적당해 보입니다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1878700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62785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이번 </a:t>
            </a:r>
            <a:r>
              <a:rPr lang="en-US" altLang="ko-KR" dirty="0"/>
              <a:t>Basic Track </a:t>
            </a:r>
            <a:r>
              <a:rPr lang="ko-KR" altLang="en-US" dirty="0"/>
              <a:t>과제는 파이썬 </a:t>
            </a:r>
            <a:r>
              <a:rPr lang="ko-KR" altLang="en-US" dirty="0" err="1"/>
              <a:t>머신러닝</a:t>
            </a:r>
            <a:r>
              <a:rPr lang="ko-KR" altLang="en-US" dirty="0"/>
              <a:t> 완벽 가이드 </a:t>
            </a:r>
            <a:r>
              <a:rPr lang="en-US" altLang="ko-KR" dirty="0"/>
              <a:t>7</a:t>
            </a:r>
            <a:r>
              <a:rPr lang="ko-KR" altLang="en-US" dirty="0"/>
              <a:t>장 내용인 </a:t>
            </a:r>
            <a:r>
              <a:rPr lang="en-US" altLang="ko-KR" dirty="0"/>
              <a:t>‘</a:t>
            </a:r>
            <a:r>
              <a:rPr lang="ko-KR" altLang="en-US" dirty="0"/>
              <a:t>군집화</a:t>
            </a:r>
            <a:r>
              <a:rPr lang="en-US" altLang="ko-KR" dirty="0"/>
              <a:t>’</a:t>
            </a:r>
            <a:r>
              <a:rPr lang="ko-KR" altLang="en-US" dirty="0"/>
              <a:t>였습니다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4477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이번 발표의 목차는 다음과 같습니다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84765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k-means</a:t>
            </a:r>
            <a:r>
              <a:rPr lang="ko-KR" altLang="en-US" dirty="0"/>
              <a:t>는 군집화의 대표적인 알고리즘입니다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k</a:t>
            </a:r>
            <a:r>
              <a:rPr lang="ko-KR" altLang="en-US" dirty="0"/>
              <a:t>개의 군집 중심점을 설정한 후</a:t>
            </a:r>
            <a:r>
              <a:rPr lang="en-US" altLang="ko-KR" dirty="0"/>
              <a:t>, </a:t>
            </a:r>
            <a:r>
              <a:rPr lang="ko-KR" altLang="en-US" dirty="0"/>
              <a:t>모든 데이터를 거리를 기준으로 가장 가까운 군집점에 할당합니다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할당된 데이터와의 거리의 중앙으로 중심점을 다시 옮긴 후</a:t>
            </a:r>
            <a:r>
              <a:rPr lang="en-US" altLang="ko-KR" dirty="0"/>
              <a:t>, </a:t>
            </a:r>
            <a:r>
              <a:rPr lang="ko-KR" altLang="en-US" dirty="0"/>
              <a:t>데이터의 할당 과정을 변경이 없을 때까지 반복하면</a:t>
            </a:r>
            <a:r>
              <a:rPr lang="en-US" altLang="ko-KR" dirty="0"/>
              <a:t>, </a:t>
            </a:r>
            <a:r>
              <a:rPr lang="ko-KR" altLang="en-US" dirty="0"/>
              <a:t>모든 데이터가 분류되게 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아래의 이미지는</a:t>
            </a:r>
            <a:r>
              <a:rPr lang="en-US" altLang="ko-KR" dirty="0"/>
              <a:t>, 5</a:t>
            </a:r>
            <a:r>
              <a:rPr lang="ko-KR" altLang="en-US" dirty="0"/>
              <a:t>개의 군집점을 사용한 </a:t>
            </a:r>
            <a:r>
              <a:rPr lang="en-US" altLang="ko-KR" dirty="0"/>
              <a:t>k-means</a:t>
            </a:r>
            <a:r>
              <a:rPr lang="ko-KR" altLang="en-US" dirty="0"/>
              <a:t>의 과정을 보여줍니다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013020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 다음으론 군집화의 평가입니다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군집화의 평가는 여러 방법이 있으나</a:t>
            </a:r>
            <a:r>
              <a:rPr lang="en-US" altLang="ko-KR" dirty="0"/>
              <a:t>, </a:t>
            </a:r>
            <a:r>
              <a:rPr lang="ko-KR" altLang="en-US" dirty="0"/>
              <a:t>실루엣 분석이라는 거리 기반 평가 방법을 많이 사용합니다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실루엣 분석은</a:t>
            </a:r>
            <a:r>
              <a:rPr lang="en-US" altLang="ko-KR" dirty="0"/>
              <a:t>, </a:t>
            </a:r>
            <a:r>
              <a:rPr lang="ko-KR" altLang="en-US" dirty="0"/>
              <a:t>각 데이터에서 같은 군집과의 거리와</a:t>
            </a:r>
            <a:r>
              <a:rPr lang="en-US" altLang="ko-KR" dirty="0"/>
              <a:t>, </a:t>
            </a:r>
            <a:r>
              <a:rPr lang="ko-KR" altLang="en-US" dirty="0"/>
              <a:t>타 군집과의 거리들을 복합적으로 계산한 실루엣 계수를 통해 군집화가 잘 이루어졌는지를 판단하며</a:t>
            </a:r>
            <a:r>
              <a:rPr lang="en-US" altLang="ko-KR" dirty="0"/>
              <a:t>, </a:t>
            </a:r>
            <a:r>
              <a:rPr lang="ko-KR" altLang="en-US" dirty="0"/>
              <a:t>실루엣 계수 값은 우측의 수식과 같이 정의됩니다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550575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하단의 그래프는</a:t>
            </a:r>
            <a:r>
              <a:rPr lang="en-US" altLang="ko-KR" dirty="0"/>
              <a:t>, iris </a:t>
            </a:r>
            <a:r>
              <a:rPr lang="ko-KR" altLang="en-US" dirty="0"/>
              <a:t>데이터에 </a:t>
            </a:r>
            <a:r>
              <a:rPr lang="en-US" altLang="ko-KR" dirty="0"/>
              <a:t>k-means</a:t>
            </a:r>
            <a:r>
              <a:rPr lang="ko-KR" altLang="en-US" dirty="0"/>
              <a:t>와 실루엣 분석을 진행한 결과표입니다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실루엣 분석의 결과값인 실루엣 스코어를 참조하여</a:t>
            </a:r>
            <a:r>
              <a:rPr lang="en-US" altLang="ko-KR" dirty="0"/>
              <a:t>, </a:t>
            </a:r>
            <a:r>
              <a:rPr lang="ko-KR" altLang="en-US" dirty="0"/>
              <a:t>최대값인 </a:t>
            </a:r>
            <a:r>
              <a:rPr lang="en-US" altLang="ko-KR" dirty="0"/>
              <a:t>0.705</a:t>
            </a:r>
            <a:r>
              <a:rPr lang="ko-KR" altLang="en-US" dirty="0"/>
              <a:t>를 보인 </a:t>
            </a:r>
            <a:r>
              <a:rPr lang="en-US" altLang="ko-KR" dirty="0"/>
              <a:t>2</a:t>
            </a:r>
            <a:r>
              <a:rPr lang="ko-KR" altLang="en-US" dirty="0"/>
              <a:t>개의 </a:t>
            </a:r>
            <a:r>
              <a:rPr lang="en-US" altLang="ko-KR" dirty="0"/>
              <a:t>k-means</a:t>
            </a:r>
            <a:r>
              <a:rPr lang="ko-KR" altLang="en-US" dirty="0"/>
              <a:t>가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iris </a:t>
            </a:r>
            <a:r>
              <a:rPr lang="ko-KR" altLang="en-US" dirty="0"/>
              <a:t>데이터를 가장 잘 군집화 했다는 결과가 도출됩니다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749628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평균 이동은 </a:t>
            </a:r>
            <a:r>
              <a:rPr lang="en-US" altLang="ko-KR" dirty="0"/>
              <a:t>K-Means</a:t>
            </a:r>
            <a:r>
              <a:rPr lang="ko-KR" altLang="en-US" dirty="0"/>
              <a:t>와 유사하게 현재 중심을 군집의 중심으로 지속적으로 움직이며 하는 </a:t>
            </a:r>
            <a:r>
              <a:rPr lang="ko-KR" altLang="en-US" dirty="0" err="1"/>
              <a:t>군집화를</a:t>
            </a:r>
            <a:r>
              <a:rPr lang="ko-KR" altLang="en-US" dirty="0"/>
              <a:t> 말합니다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여기서</a:t>
            </a:r>
            <a:r>
              <a:rPr lang="en-US" altLang="ko-KR" dirty="0"/>
              <a:t> </a:t>
            </a:r>
            <a:r>
              <a:rPr lang="ko-KR" altLang="en-US" dirty="0"/>
              <a:t>중심 이동 방법이 차이가 있는데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K-Means</a:t>
            </a:r>
            <a:r>
              <a:rPr lang="ko-KR" altLang="en-US" dirty="0"/>
              <a:t>는 중심에 소속된 데이터들의 평균 거리의 중심으로 이동을 하고</a:t>
            </a:r>
            <a:r>
              <a:rPr lang="en-US" altLang="ko-KR" dirty="0"/>
              <a:t>,</a:t>
            </a:r>
            <a:r>
              <a:rPr lang="ko-KR" altLang="en-US" dirty="0"/>
              <a:t> 평균 이동은 데이터가 모여 있는 밀도가 가장 높은 곳으로 이동하게 됩니다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040405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이때 </a:t>
            </a:r>
            <a:r>
              <a:rPr lang="en-US" altLang="ko-KR" dirty="0"/>
              <a:t>KDE</a:t>
            </a:r>
            <a:r>
              <a:rPr lang="ko-KR" altLang="en-US" dirty="0"/>
              <a:t> 즉</a:t>
            </a:r>
            <a:r>
              <a:rPr lang="en-US" altLang="ko-KR" dirty="0"/>
              <a:t>,</a:t>
            </a:r>
            <a:r>
              <a:rPr lang="ko-KR" altLang="en-US" dirty="0"/>
              <a:t> 커널 밀도 추정을 실시하는데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KDE</a:t>
            </a:r>
            <a:r>
              <a:rPr lang="ko-KR" altLang="en-US" dirty="0"/>
              <a:t>는 커널 함수를 통해 어떤 변수의 확률 밀도 함수를 추정하는 대표적인 방법입니다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개별 관측 데이터에 커널 함수를 적용한 뒤</a:t>
            </a:r>
            <a:r>
              <a:rPr lang="en-US" altLang="ko-KR" dirty="0"/>
              <a:t>,</a:t>
            </a:r>
            <a:r>
              <a:rPr lang="ko-KR" altLang="en-US" dirty="0"/>
              <a:t> 이 값들을 모두 더한 후 데이터의 건수로 나눠 확률 밀도 함수를 추정합니다</a:t>
            </a:r>
            <a:r>
              <a:rPr lang="en-US" altLang="ko-KR" dirty="0"/>
              <a:t>.</a:t>
            </a:r>
            <a:r>
              <a:rPr lang="ko-KR" altLang="en-US" dirty="0"/>
              <a:t> 대표적으로 </a:t>
            </a:r>
            <a:r>
              <a:rPr lang="ko-KR" altLang="en-US" dirty="0" err="1"/>
              <a:t>가우시안</a:t>
            </a:r>
            <a:r>
              <a:rPr lang="ko-KR" altLang="en-US" dirty="0"/>
              <a:t> 분포 함수를 </a:t>
            </a:r>
            <a:r>
              <a:rPr lang="ko-KR" altLang="en-US" dirty="0" err="1"/>
              <a:t>커널함수로</a:t>
            </a:r>
            <a:r>
              <a:rPr lang="ko-KR" altLang="en-US" dirty="0"/>
              <a:t> 사용합니다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대역폭 </a:t>
            </a:r>
            <a:r>
              <a:rPr lang="en-US" altLang="ko-KR" dirty="0"/>
              <a:t>H</a:t>
            </a:r>
            <a:r>
              <a:rPr lang="ko-KR" altLang="en-US" dirty="0"/>
              <a:t>의 값에 따라 작으면 </a:t>
            </a:r>
            <a:r>
              <a:rPr lang="ko-KR" altLang="en-US" dirty="0" err="1"/>
              <a:t>과적합</a:t>
            </a:r>
            <a:r>
              <a:rPr lang="en-US" altLang="ko-KR" dirty="0"/>
              <a:t>,</a:t>
            </a:r>
            <a:r>
              <a:rPr lang="ko-KR" altLang="en-US" dirty="0"/>
              <a:t> 크면 </a:t>
            </a:r>
            <a:r>
              <a:rPr lang="ko-KR" altLang="en-US" dirty="0" err="1"/>
              <a:t>과소적합</a:t>
            </a:r>
            <a:r>
              <a:rPr lang="ko-KR" altLang="en-US" dirty="0"/>
              <a:t> 가능성이 있습니다</a:t>
            </a:r>
            <a:r>
              <a:rPr lang="en-US" altLang="ko-KR" dirty="0"/>
              <a:t>.</a:t>
            </a:r>
            <a:endParaRPr lang="en-US" altLang="ko-KR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68811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DC0C39-23E6-7E8B-9B1D-9CE38A3F58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F8203C-3AE5-0802-FFB1-19CBF25000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1C50A3-1DFA-D260-310A-5D3A29897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70FD3-7B5B-B442-B430-7F1B188242FC}" type="datetimeFigureOut">
              <a:rPr kumimoji="1" lang="ko-KR" altLang="en-US" smtClean="0"/>
              <a:t>2023. 5. 22.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CDAB5F-50D7-44DF-73D0-F80E60399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7F04-3BA2-B945-3B54-A37BB28E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5CBE3-11EB-9641-9667-1A4D547F7BF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44410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9E3A49-C65B-8E59-ADF2-FC50E2937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817EC09-4C04-DFC7-029D-2F476EB56E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F28DAB-EAA5-7D39-2726-94318D4D8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70FD3-7B5B-B442-B430-7F1B188242FC}" type="datetimeFigureOut">
              <a:rPr kumimoji="1" lang="ko-KR" altLang="en-US" smtClean="0"/>
              <a:t>2023. 5. 22.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4CA6CD-5F9A-F7CF-D458-EFBCF129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F11294-B357-2601-476D-78122C4FA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5CBE3-11EB-9641-9667-1A4D547F7BF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7927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300D393-8EF3-DA6D-3D24-1F4F2BA0A9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8A1B027-10D9-49A8-2B3F-765446C952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34D216-E43B-35F6-4886-DF7DFE0DA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70FD3-7B5B-B442-B430-7F1B188242FC}" type="datetimeFigureOut">
              <a:rPr kumimoji="1" lang="ko-KR" altLang="en-US" smtClean="0"/>
              <a:t>2023. 5. 22.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C33C43-5FAB-7DBD-23CF-230E215C7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1A42BF-20E7-AC84-FB5C-387D1C592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5CBE3-11EB-9641-9667-1A4D547F7BF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25044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B442AE-79F7-AF27-194B-657479223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B56B57-7A2E-91CE-3E06-F712A55D58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4E22D9-A451-3C9E-1226-9C9B51A58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70FD3-7B5B-B442-B430-7F1B188242FC}" type="datetimeFigureOut">
              <a:rPr kumimoji="1" lang="ko-KR" altLang="en-US" smtClean="0"/>
              <a:t>2023. 5. 22.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BB3D94-8AE0-5E1E-7079-9213F0F46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796724-C282-4D95-DBB6-0AF419E1F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5CBE3-11EB-9641-9667-1A4D547F7BF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66953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4A8ECF-E788-8605-C656-9F64A8130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12A189-3C78-E415-49E5-ACA0BA0ADA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169381-C16C-0295-4609-9A45F5024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70FD3-7B5B-B442-B430-7F1B188242FC}" type="datetimeFigureOut">
              <a:rPr kumimoji="1" lang="ko-KR" altLang="en-US" smtClean="0"/>
              <a:t>2023. 5. 22.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086D00-CECA-C89F-B014-3906EBD5E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261818-17F9-811E-6689-9D64C93AD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5CBE3-11EB-9641-9667-1A4D547F7BF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2461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2E53FF-0692-E1F7-DADF-9749D7DE1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A8A2B8-32BC-2D1F-4584-E13CE99326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963656D-713E-1043-623C-FAE47B076D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5AF8D0-0BB9-F2F8-FE6A-EED446A58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70FD3-7B5B-B442-B430-7F1B188242FC}" type="datetimeFigureOut">
              <a:rPr kumimoji="1" lang="ko-KR" altLang="en-US" smtClean="0"/>
              <a:t>2023. 5. 22.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699B40-76AD-9283-AB48-280C64537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C726A6-50C1-826E-6362-213275C70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5CBE3-11EB-9641-9667-1A4D547F7BF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09378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6D6630-3FB8-965C-27B5-DE0D93770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640846-E9CB-FA63-E316-A5AC8A0038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43FF2C-61D8-8C81-0432-450E49E3CF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A283E8D-FD84-2E8D-4E88-6AE06369F4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2F67F08-173E-2019-9A31-F68289F3A8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0CCB1B7-E122-925E-EF0E-4342510F5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70FD3-7B5B-B442-B430-7F1B188242FC}" type="datetimeFigureOut">
              <a:rPr kumimoji="1" lang="ko-KR" altLang="en-US" smtClean="0"/>
              <a:t>2023. 5. 22.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D1E272C-FBFC-09D0-A3A6-4418B9CF7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7B85433-FD62-069B-D236-A870481AF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5CBE3-11EB-9641-9667-1A4D547F7BF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8157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04ABC-6509-1CE3-89F0-71636A954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953B4C9-986A-DDFD-A636-CAD0DFB26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70FD3-7B5B-B442-B430-7F1B188242FC}" type="datetimeFigureOut">
              <a:rPr kumimoji="1" lang="ko-KR" altLang="en-US" smtClean="0"/>
              <a:t>2023. 5. 22.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957F7B3-23D4-D5CF-8AFA-EFA29BADB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395BAE7-7CA1-86E1-4460-C9724E575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5CBE3-11EB-9641-9667-1A4D547F7BF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13002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3D89248-B083-8C3D-67D8-C80CFF674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70FD3-7B5B-B442-B430-7F1B188242FC}" type="datetimeFigureOut">
              <a:rPr kumimoji="1" lang="ko-KR" altLang="en-US" smtClean="0"/>
              <a:t>2023. 5. 22.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10910B5-BD28-6F8D-C708-5F4B92B26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ACAFECC-E84E-5B83-C69F-02FC950EE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5CBE3-11EB-9641-9667-1A4D547F7BF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4893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BEE2A0-8EE7-3735-A29B-ADB60FDA5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0DA4D0-4957-15B0-7C5B-C2F4251C87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BB8F96C-77AE-8221-741E-DA4E80069A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356369-3AB6-FE4A-24F0-359ED472D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70FD3-7B5B-B442-B430-7F1B188242FC}" type="datetimeFigureOut">
              <a:rPr kumimoji="1" lang="ko-KR" altLang="en-US" smtClean="0"/>
              <a:t>2023. 5. 22.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6B248C-989E-1FF2-49E7-7D12D7657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B37DB9E-1F5D-CF9B-3FD8-57F6E038C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5CBE3-11EB-9641-9667-1A4D547F7BF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06324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65B769-CE5C-99FD-E18A-64522F8D1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9623CE5-082A-E145-A2D0-966B1C6455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F6C7951-B346-9A4C-1096-737BBBAA8F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0808451-7D06-F414-7B4F-2E90904A0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70FD3-7B5B-B442-B430-7F1B188242FC}" type="datetimeFigureOut">
              <a:rPr kumimoji="1" lang="ko-KR" altLang="en-US" smtClean="0"/>
              <a:t>2023. 5. 22.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29DEF2F-C7ED-A7F8-7651-952D3AA91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B1D690E-F03E-B762-C21C-8AB993B39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5CBE3-11EB-9641-9667-1A4D547F7BF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69080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819CC96-F3E6-5FA0-07C9-5718FB0A3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F5703C-1870-CA38-1570-042A649D1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4086F7-926D-2E77-7316-EED6559F85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B70FD3-7B5B-B442-B430-7F1B188242FC}" type="datetimeFigureOut">
              <a:rPr kumimoji="1" lang="ko-KR" altLang="en-US" smtClean="0"/>
              <a:t>2023. 5. 22.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68A19B-65FF-E745-62B8-4874A2C83C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595AD1-AB49-3495-9372-272EE59E7C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D5CBE3-11EB-9641-9667-1A4D547F7BF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31152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gif"/><Relationship Id="rId4" Type="http://schemas.openxmlformats.org/officeDocument/2006/relationships/image" Target="../media/image8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57829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081267" y="3966900"/>
            <a:ext cx="6977200" cy="1072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4667" b="1" dirty="0">
                <a:solidFill>
                  <a:srgbClr val="19264B"/>
                </a:solidFill>
                <a:latin typeface="+mj-ea"/>
                <a:ea typeface="+mj-ea"/>
              </a:rPr>
              <a:t>CUAI BASIC </a:t>
            </a:r>
            <a:r>
              <a:rPr lang="ko" altLang="en-US" sz="4667" b="1" dirty="0">
                <a:solidFill>
                  <a:srgbClr val="19264B"/>
                </a:solidFill>
                <a:latin typeface="+mj-ea"/>
                <a:ea typeface="+mj-ea"/>
              </a:rPr>
              <a:t>스터디 </a:t>
            </a:r>
            <a:r>
              <a:rPr lang="en-US" altLang="ko" sz="4667" b="1" dirty="0">
                <a:solidFill>
                  <a:srgbClr val="19264B"/>
                </a:solidFill>
                <a:latin typeface="+mj-ea"/>
                <a:ea typeface="+mj-ea"/>
              </a:rPr>
              <a:t>7</a:t>
            </a:r>
            <a:r>
              <a:rPr lang="ko" altLang="en-US" sz="4667" b="1" dirty="0">
                <a:solidFill>
                  <a:srgbClr val="19264B"/>
                </a:solidFill>
                <a:latin typeface="+mj-ea"/>
                <a:ea typeface="+mj-ea"/>
              </a:rPr>
              <a:t>팀</a:t>
            </a:r>
            <a:endParaRPr sz="4667" b="1" dirty="0">
              <a:solidFill>
                <a:srgbClr val="19264B"/>
              </a:solidFill>
              <a:latin typeface="+mj-ea"/>
              <a:ea typeface="+mj-ea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2203100" y="5029067"/>
            <a:ext cx="4000000" cy="1048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67" dirty="0">
                <a:solidFill>
                  <a:srgbClr val="19264B"/>
                </a:solidFill>
                <a:latin typeface="+mj-ea"/>
                <a:ea typeface="+mj-ea"/>
              </a:rPr>
              <a:t>2022.05.</a:t>
            </a:r>
            <a:r>
              <a:rPr lang="en-US" altLang="ko-KR" sz="2267" dirty="0">
                <a:solidFill>
                  <a:srgbClr val="19264B"/>
                </a:solidFill>
                <a:latin typeface="+mj-ea"/>
                <a:ea typeface="+mj-ea"/>
              </a:rPr>
              <a:t>23</a:t>
            </a:r>
            <a:endParaRPr sz="2267" dirty="0">
              <a:solidFill>
                <a:srgbClr val="19264B"/>
              </a:solidFill>
              <a:latin typeface="+mj-ea"/>
              <a:ea typeface="+mj-ea"/>
            </a:endParaRPr>
          </a:p>
          <a:p>
            <a:pPr>
              <a:lnSpc>
                <a:spcPct val="115000"/>
              </a:lnSpc>
            </a:pPr>
            <a:r>
              <a:rPr lang="ko" altLang="en-US" sz="2267" dirty="0">
                <a:solidFill>
                  <a:srgbClr val="19264B"/>
                </a:solidFill>
                <a:latin typeface="+mj-ea"/>
                <a:ea typeface="+mj-ea"/>
              </a:rPr>
              <a:t>발표자 </a:t>
            </a:r>
            <a:r>
              <a:rPr lang="en-US" altLang="ko" sz="2267" dirty="0">
                <a:solidFill>
                  <a:srgbClr val="19264B"/>
                </a:solidFill>
                <a:latin typeface="+mj-ea"/>
                <a:ea typeface="+mj-ea"/>
              </a:rPr>
              <a:t>: </a:t>
            </a:r>
            <a:r>
              <a:rPr lang="ko" altLang="en-US" sz="2267" dirty="0">
                <a:solidFill>
                  <a:srgbClr val="19264B"/>
                </a:solidFill>
                <a:latin typeface="+mj-ea"/>
                <a:ea typeface="+mj-ea"/>
              </a:rPr>
              <a:t>정달민</a:t>
            </a:r>
            <a:endParaRPr sz="2267" dirty="0">
              <a:solidFill>
                <a:srgbClr val="19264B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descr="스크린샷, 폰트, 그래픽, 상징이(가) 표시된 사진&#10;&#10;자동 생성된 설명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57829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696488-248A-EC4F-A700-DB94FB07320F}"/>
              </a:ext>
            </a:extLst>
          </p:cNvPr>
          <p:cNvSpPr txBox="1"/>
          <p:nvPr/>
        </p:nvSpPr>
        <p:spPr>
          <a:xfrm>
            <a:off x="2234178" y="6095713"/>
            <a:ext cx="5885693" cy="102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85750" latinLnBrk="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altLang="ko-KR" dirty="0"/>
              <a:t>K-Means</a:t>
            </a:r>
            <a:r>
              <a:rPr lang="ko-KR" altLang="en-US" dirty="0"/>
              <a:t>보다 유연하게 다양한 데이터에 사용 가능</a:t>
            </a:r>
            <a:endParaRPr lang="en-US" altLang="ko-KR" sz="1800" dirty="0"/>
          </a:p>
          <a:p>
            <a:pPr marL="342900" indent="-285750" latinLnBrk="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endParaRPr lang="en-US" altLang="ko-KR" sz="1800" dirty="0"/>
          </a:p>
          <a:p>
            <a:endParaRPr kumimoji="1" lang="ko-US" altLang="en-US" dirty="0"/>
          </a:p>
        </p:txBody>
      </p:sp>
      <p:sp>
        <p:nvSpPr>
          <p:cNvPr id="14" name="Google Shape;55;p13">
            <a:extLst>
              <a:ext uri="{FF2B5EF4-FFF2-40B4-BE49-F238E27FC236}">
                <a16:creationId xmlns:a16="http://schemas.microsoft.com/office/drawing/2014/main" id="{CE63D6DB-E8ED-EB40-93D1-F5D43AE80F78}"/>
              </a:ext>
            </a:extLst>
          </p:cNvPr>
          <p:cNvSpPr txBox="1"/>
          <p:nvPr/>
        </p:nvSpPr>
        <p:spPr>
          <a:xfrm>
            <a:off x="2024881" y="446119"/>
            <a:ext cx="7719054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4000" b="1" dirty="0">
                <a:solidFill>
                  <a:srgbClr val="19264B"/>
                </a:solidFill>
                <a:latin typeface="+mj-ea"/>
                <a:ea typeface="+mj-ea"/>
              </a:rPr>
              <a:t>GMM</a:t>
            </a:r>
            <a:endParaRPr sz="4000" b="1" dirty="0">
              <a:solidFill>
                <a:srgbClr val="19264B"/>
              </a:solidFill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E54D29-9A82-414C-BBD9-C2CF3B14B906}"/>
              </a:ext>
            </a:extLst>
          </p:cNvPr>
          <p:cNvSpPr txBox="1"/>
          <p:nvPr/>
        </p:nvSpPr>
        <p:spPr>
          <a:xfrm>
            <a:off x="2024881" y="1350966"/>
            <a:ext cx="9958573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/>
              <a:t>Gaussian Mixture Model</a:t>
            </a:r>
          </a:p>
          <a:p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 err="1"/>
              <a:t>군집화를</a:t>
            </a:r>
            <a:r>
              <a:rPr lang="ko-KR" altLang="en-US" sz="2000" dirty="0"/>
              <a:t> 적용하고자 하는 데이터가 여러 개의 </a:t>
            </a:r>
            <a:r>
              <a:rPr lang="ko-KR" altLang="en-US" sz="2000" dirty="0" err="1"/>
              <a:t>가우시안</a:t>
            </a:r>
            <a:r>
              <a:rPr lang="ko-KR" altLang="en-US" sz="2000" dirty="0"/>
              <a:t> 분포를 가진 데이터 집합들이 섞여서 생성된 것이라는 가정 하에 군집화</a:t>
            </a: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000" dirty="0"/>
          </a:p>
        </p:txBody>
      </p:sp>
      <p:pic>
        <p:nvPicPr>
          <p:cNvPr id="4098" name="Picture 2" descr="GMM(Gaussian Mixture Model,가우시안 혼합모델) 원리">
            <a:extLst>
              <a:ext uri="{FF2B5EF4-FFF2-40B4-BE49-F238E27FC236}">
                <a16:creationId xmlns:a16="http://schemas.microsoft.com/office/drawing/2014/main" id="{BE03200C-020E-6F47-A41E-50327B5FE8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4178" y="2681816"/>
            <a:ext cx="5125851" cy="3413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69E96AC-7B64-FE4F-BC50-ED2889D0AD19}"/>
              </a:ext>
            </a:extLst>
          </p:cNvPr>
          <p:cNvSpPr txBox="1"/>
          <p:nvPr/>
        </p:nvSpPr>
        <p:spPr>
          <a:xfrm>
            <a:off x="7166848" y="3616888"/>
            <a:ext cx="5885693" cy="159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" latinLnBrk="0">
              <a:lnSpc>
                <a:spcPct val="90000"/>
              </a:lnSpc>
              <a:spcAft>
                <a:spcPts val="600"/>
              </a:spcAft>
            </a:pPr>
            <a:r>
              <a:rPr lang="ko-KR" altLang="en-US" sz="1600" b="1" dirty="0" err="1"/>
              <a:t>모수</a:t>
            </a:r>
            <a:r>
              <a:rPr lang="ko-KR" altLang="en-US" sz="1600" b="1" dirty="0"/>
              <a:t> 추정</a:t>
            </a:r>
            <a:endParaRPr lang="en-US" altLang="ko-KR" sz="1600" b="1" dirty="0"/>
          </a:p>
          <a:p>
            <a:pPr marL="400050" indent="-342900" latinLnBrk="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ko-KR" altLang="en-US" sz="1600" dirty="0"/>
              <a:t>개별 정규 분포의 평균과 분산</a:t>
            </a:r>
            <a:endParaRPr lang="en-US" altLang="ko-KR" sz="1600" dirty="0"/>
          </a:p>
          <a:p>
            <a:pPr marL="400050" indent="-342900" latinLnBrk="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ko-KR" altLang="en-US" sz="1600" dirty="0"/>
              <a:t>각 데이터가 어떤 정규 분포에 해당되는지 확률</a:t>
            </a:r>
            <a:endParaRPr lang="en-US" altLang="ko-KR" sz="1600" dirty="0"/>
          </a:p>
          <a:p>
            <a:pPr marL="342900" indent="-285750" latinLnBrk="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endParaRPr lang="en-US" altLang="ko-KR" sz="1800" dirty="0"/>
          </a:p>
          <a:p>
            <a:endParaRPr kumimoji="1" lang="ko-US" altLang="en-US" dirty="0"/>
          </a:p>
        </p:txBody>
      </p:sp>
    </p:spTree>
    <p:extLst>
      <p:ext uri="{BB962C8B-B14F-4D97-AF65-F5344CB8AC3E}">
        <p14:creationId xmlns:p14="http://schemas.microsoft.com/office/powerpoint/2010/main" val="1136318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57829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024881" y="446119"/>
            <a:ext cx="7719054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4000" b="1" dirty="0">
                <a:solidFill>
                  <a:srgbClr val="19264B"/>
                </a:solidFill>
                <a:latin typeface="+mj-ea"/>
                <a:ea typeface="+mj-ea"/>
              </a:rPr>
              <a:t>DBSCAN</a:t>
            </a:r>
            <a:endParaRPr sz="4000" b="1" dirty="0">
              <a:solidFill>
                <a:srgbClr val="19264B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D74FCF-3A8F-323E-E822-3F49855A33FC}"/>
              </a:ext>
            </a:extLst>
          </p:cNvPr>
          <p:cNvSpPr txBox="1"/>
          <p:nvPr/>
        </p:nvSpPr>
        <p:spPr>
          <a:xfrm>
            <a:off x="2024881" y="1405830"/>
            <a:ext cx="995857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Density Based Spatial Clustering of Applications with Noise</a:t>
            </a:r>
            <a:r>
              <a:rPr lang="ko-KR" altLang="en-US" sz="2400" dirty="0"/>
              <a:t>의 약자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특정 공간 내에 데이터 밀도 기반 차이를 기반한 알고리즘</a:t>
            </a:r>
          </a:p>
        </p:txBody>
      </p:sp>
      <p:pic>
        <p:nvPicPr>
          <p:cNvPr id="2050" name="Picture 2" descr="Density-Based Spatial Clustering of Applications with Noise (DBSCAN)">
            <a:extLst>
              <a:ext uri="{FF2B5EF4-FFF2-40B4-BE49-F238E27FC236}">
                <a16:creationId xmlns:a16="http://schemas.microsoft.com/office/drawing/2014/main" id="{E467833B-BEEA-78D7-272D-2470F21AB9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3669" y="2619549"/>
            <a:ext cx="4663440" cy="4003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7166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57829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024880" y="446119"/>
            <a:ext cx="8947919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4000" b="1" dirty="0">
                <a:solidFill>
                  <a:srgbClr val="19264B"/>
                </a:solidFill>
                <a:latin typeface="+mj-ea"/>
                <a:ea typeface="+mj-ea"/>
              </a:rPr>
              <a:t>DBSCAN</a:t>
            </a:r>
            <a:r>
              <a:rPr lang="ko-KR" altLang="en-US" sz="4000" b="1" dirty="0">
                <a:solidFill>
                  <a:srgbClr val="19264B"/>
                </a:solidFill>
                <a:latin typeface="+mj-ea"/>
                <a:ea typeface="+mj-ea"/>
              </a:rPr>
              <a:t>의 주요 </a:t>
            </a:r>
            <a:r>
              <a:rPr lang="ko-KR" altLang="en-US" sz="4000" b="1" dirty="0" err="1">
                <a:solidFill>
                  <a:srgbClr val="19264B"/>
                </a:solidFill>
                <a:latin typeface="+mj-ea"/>
                <a:ea typeface="+mj-ea"/>
              </a:rPr>
              <a:t>하이퍼</a:t>
            </a:r>
            <a:r>
              <a:rPr lang="ko-KR" altLang="en-US" sz="4000" b="1" dirty="0">
                <a:solidFill>
                  <a:srgbClr val="19264B"/>
                </a:solidFill>
                <a:latin typeface="+mj-ea"/>
                <a:ea typeface="+mj-ea"/>
              </a:rPr>
              <a:t> 파라미터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D74FCF-3A8F-323E-E822-3F49855A33FC}"/>
              </a:ext>
            </a:extLst>
          </p:cNvPr>
          <p:cNvSpPr txBox="1"/>
          <p:nvPr/>
        </p:nvSpPr>
        <p:spPr>
          <a:xfrm>
            <a:off x="2024881" y="1405830"/>
            <a:ext cx="995857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ko-KR" altLang="en-US" sz="2400" dirty="0"/>
              <a:t>입실론 주변 반경</a:t>
            </a:r>
            <a:r>
              <a:rPr lang="en-US" altLang="ko-KR" sz="2400" dirty="0"/>
              <a:t>(epsilon):</a:t>
            </a:r>
            <a:r>
              <a:rPr lang="ko-KR" altLang="en-US" sz="2400" dirty="0"/>
              <a:t> 군집화 할 수 있는 데이터 반경</a:t>
            </a:r>
            <a:endParaRPr lang="en-US" altLang="ko-KR" sz="2400" dirty="0"/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ko-KR" altLang="en-US" sz="2400" dirty="0"/>
              <a:t>최소 데이터 개수</a:t>
            </a:r>
            <a:r>
              <a:rPr lang="en-US" altLang="ko-KR" sz="2400" dirty="0"/>
              <a:t>(min points): </a:t>
            </a:r>
            <a:r>
              <a:rPr lang="ko-KR" altLang="en-US" sz="2400" dirty="0"/>
              <a:t>개별 데이터의 입실론 주변 영역을 포함한 타 데이터의 개수</a:t>
            </a:r>
            <a:endParaRPr lang="en-US" altLang="ko-KR" sz="24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32BFB2D-0CFC-4A7E-CD10-3109260C95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8857" y="2613377"/>
            <a:ext cx="5984374" cy="4087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72551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57829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024880" y="446119"/>
            <a:ext cx="8947919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4000" b="1" dirty="0">
                <a:solidFill>
                  <a:srgbClr val="19264B"/>
                </a:solidFill>
                <a:latin typeface="+mj-ea"/>
                <a:ea typeface="+mj-ea"/>
              </a:rPr>
              <a:t>DBSCAN</a:t>
            </a:r>
            <a:r>
              <a:rPr lang="ko-KR" altLang="en-US" sz="4000" b="1" dirty="0">
                <a:solidFill>
                  <a:srgbClr val="19264B"/>
                </a:solidFill>
                <a:latin typeface="+mj-ea"/>
                <a:ea typeface="+mj-ea"/>
              </a:rPr>
              <a:t>의 데이터 포인트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D74FCF-3A8F-323E-E822-3F49855A33FC}"/>
              </a:ext>
            </a:extLst>
          </p:cNvPr>
          <p:cNvSpPr txBox="1"/>
          <p:nvPr/>
        </p:nvSpPr>
        <p:spPr>
          <a:xfrm>
            <a:off x="2024881" y="1405830"/>
            <a:ext cx="995857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ko-KR" altLang="en-US" sz="2400" dirty="0"/>
              <a:t>핵심 포인트</a:t>
            </a:r>
            <a:r>
              <a:rPr lang="en-US" altLang="ko-KR" sz="2400" dirty="0"/>
              <a:t>(</a:t>
            </a:r>
            <a:r>
              <a:rPr lang="en" altLang="ko-KR" sz="2400" dirty="0"/>
              <a:t>Core</a:t>
            </a:r>
            <a:r>
              <a:rPr lang="ko-KR" altLang="en-US" sz="2400" dirty="0"/>
              <a:t> </a:t>
            </a:r>
            <a:r>
              <a:rPr lang="en" altLang="ko-KR" sz="2400" dirty="0"/>
              <a:t>Point</a:t>
            </a:r>
            <a:r>
              <a:rPr lang="en-US" altLang="ko-KR" sz="2400" dirty="0"/>
              <a:t>)</a:t>
            </a: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ko-KR" altLang="en-US" sz="2400" dirty="0"/>
              <a:t>이웃 포인트</a:t>
            </a:r>
            <a:r>
              <a:rPr lang="en-US" altLang="ko-KR" sz="2400" dirty="0"/>
              <a:t>(</a:t>
            </a:r>
            <a:r>
              <a:rPr lang="en" altLang="ko-KR" sz="2400" dirty="0"/>
              <a:t>Neighbor Point)</a:t>
            </a:r>
            <a:endParaRPr lang="en-US" altLang="ko-KR" sz="2400" dirty="0"/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ko-KR" altLang="en-US" sz="2400" dirty="0"/>
              <a:t>경계 포인트</a:t>
            </a:r>
            <a:r>
              <a:rPr lang="en-US" altLang="ko-KR" sz="2400" dirty="0"/>
              <a:t>(</a:t>
            </a:r>
            <a:r>
              <a:rPr lang="en" altLang="ko-KR" sz="2400" dirty="0"/>
              <a:t>Border Point</a:t>
            </a:r>
            <a:r>
              <a:rPr lang="en-US" altLang="ko-KR" sz="2400" dirty="0"/>
              <a:t>)</a:t>
            </a: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ko-KR" altLang="en-US" sz="2400" dirty="0"/>
              <a:t>잡음 포인트</a:t>
            </a:r>
            <a:r>
              <a:rPr lang="en-US" altLang="ko-KR" sz="2400" dirty="0"/>
              <a:t>(</a:t>
            </a:r>
            <a:r>
              <a:rPr lang="en" altLang="ko-KR" sz="2400" dirty="0" err="1"/>
              <a:t>Noi</a:t>
            </a:r>
            <a:r>
              <a:rPr lang="en-US" altLang="ko-KR" sz="2400" dirty="0"/>
              <a:t>s</a:t>
            </a:r>
            <a:r>
              <a:rPr lang="en" altLang="ko-KR" sz="2400" dirty="0"/>
              <a:t>e Point</a:t>
            </a:r>
            <a:r>
              <a:rPr lang="en-US" altLang="ko-KR" sz="2400" dirty="0"/>
              <a:t>)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5E5B78DE-475D-A5B7-785E-2925732138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7416" y="3059711"/>
            <a:ext cx="5977689" cy="3645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8245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57829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024880" y="446119"/>
            <a:ext cx="8947919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4000" b="1" dirty="0">
                <a:solidFill>
                  <a:srgbClr val="19264B"/>
                </a:solidFill>
                <a:latin typeface="+mj-ea"/>
                <a:ea typeface="+mj-ea"/>
              </a:rPr>
              <a:t>DBSCAN</a:t>
            </a:r>
            <a:r>
              <a:rPr lang="ko-KR" altLang="en-US" sz="4000" b="1" dirty="0">
                <a:solidFill>
                  <a:srgbClr val="19264B"/>
                </a:solidFill>
                <a:latin typeface="+mj-ea"/>
                <a:ea typeface="+mj-ea"/>
              </a:rPr>
              <a:t> 군집화 절차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5CC47005-0116-74B6-CAC9-11A9234FE1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0002" y="2109580"/>
            <a:ext cx="5762120" cy="3606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C3DB69A-EB5D-82DF-2BF6-A9EEE677BB09}"/>
              </a:ext>
            </a:extLst>
          </p:cNvPr>
          <p:cNvSpPr txBox="1"/>
          <p:nvPr/>
        </p:nvSpPr>
        <p:spPr>
          <a:xfrm>
            <a:off x="8566484" y="4788568"/>
            <a:ext cx="33327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/>
              <a:t>Min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points: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4</a:t>
            </a:r>
            <a:r>
              <a:rPr kumimoji="1" lang="ko-KR" altLang="en-US" sz="2400" dirty="0"/>
              <a:t>개</a:t>
            </a:r>
          </a:p>
        </p:txBody>
      </p:sp>
      <p:sp>
        <p:nvSpPr>
          <p:cNvPr id="3" name="모서리가 둥근 사각형 설명선[R] 2">
            <a:extLst>
              <a:ext uri="{FF2B5EF4-FFF2-40B4-BE49-F238E27FC236}">
                <a16:creationId xmlns:a16="http://schemas.microsoft.com/office/drawing/2014/main" id="{7941CA46-3805-601C-DF0B-2F1A39DBFC01}"/>
              </a:ext>
            </a:extLst>
          </p:cNvPr>
          <p:cNvSpPr/>
          <p:nvPr/>
        </p:nvSpPr>
        <p:spPr>
          <a:xfrm>
            <a:off x="4920542" y="2109580"/>
            <a:ext cx="1578297" cy="481263"/>
          </a:xfrm>
          <a:prstGeom prst="wedgeRoundRectCallout">
            <a:avLst>
              <a:gd name="adj1" fmla="val -28838"/>
              <a:gd name="adj2" fmla="val 167500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rgbClr val="FF0000"/>
                </a:solidFill>
              </a:rPr>
              <a:t>Core Point</a:t>
            </a:r>
            <a:endParaRPr kumimoji="1"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5" name="모서리가 둥근 사각형 설명선[R] 4">
            <a:extLst>
              <a:ext uri="{FF2B5EF4-FFF2-40B4-BE49-F238E27FC236}">
                <a16:creationId xmlns:a16="http://schemas.microsoft.com/office/drawing/2014/main" id="{88508A05-C863-C398-C455-8AD57E566FE1}"/>
              </a:ext>
            </a:extLst>
          </p:cNvPr>
          <p:cNvSpPr/>
          <p:nvPr/>
        </p:nvSpPr>
        <p:spPr>
          <a:xfrm>
            <a:off x="6658573" y="2441942"/>
            <a:ext cx="1907911" cy="481263"/>
          </a:xfrm>
          <a:prstGeom prst="wedgeRoundRectCallout">
            <a:avLst>
              <a:gd name="adj1" fmla="val -75339"/>
              <a:gd name="adj2" fmla="val 140000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rgbClr val="FF0000"/>
                </a:solidFill>
              </a:rPr>
              <a:t>Neighbor Point</a:t>
            </a:r>
            <a:endParaRPr kumimoji="1"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EB8134-C1FC-5F81-E76A-483F8C7FF9CD}"/>
              </a:ext>
            </a:extLst>
          </p:cNvPr>
          <p:cNvSpPr txBox="1"/>
          <p:nvPr/>
        </p:nvSpPr>
        <p:spPr>
          <a:xfrm>
            <a:off x="2024880" y="5715675"/>
            <a:ext cx="9633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</a:t>
            </a:r>
            <a:r>
              <a:rPr lang="en" altLang="ko-KR" b="0" i="0" dirty="0">
                <a:solidFill>
                  <a:srgbClr val="24292E"/>
                </a:solidFill>
                <a:effectLst/>
                <a:latin typeface="-apple-system"/>
              </a:rPr>
              <a:t>P 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는 </a:t>
            </a:r>
            <a:r>
              <a:rPr lang="ko-KR" altLang="en-US" b="1" i="0" dirty="0">
                <a:solidFill>
                  <a:srgbClr val="FF0000"/>
                </a:solidFill>
                <a:effectLst/>
                <a:latin typeface="-apple-system"/>
              </a:rPr>
              <a:t>핵심 포인트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가 되고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,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 </a:t>
            </a:r>
            <a:r>
              <a:rPr lang="en" altLang="ko-KR" b="0" i="0" dirty="0">
                <a:solidFill>
                  <a:srgbClr val="24292E"/>
                </a:solidFill>
                <a:effectLst/>
                <a:latin typeface="-apple-system"/>
              </a:rPr>
              <a:t>P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의 입실론 반경 내에 포함된 포인트들은 </a:t>
            </a:r>
            <a:r>
              <a:rPr lang="ko-KR" altLang="en-US" b="1" i="0" dirty="0">
                <a:solidFill>
                  <a:srgbClr val="FF0000"/>
                </a:solidFill>
                <a:effectLst/>
                <a:latin typeface="-apple-system"/>
              </a:rPr>
              <a:t>이웃 포인트</a:t>
            </a:r>
            <a:r>
              <a:rPr lang="ko-KR" altLang="en-US" i="0" dirty="0">
                <a:solidFill>
                  <a:srgbClr val="24292E"/>
                </a:solidFill>
                <a:effectLst/>
                <a:latin typeface="-apple-system"/>
              </a:rPr>
              <a:t>입니다</a:t>
            </a:r>
            <a:r>
              <a:rPr lang="en-US" altLang="ko-KR" i="0" dirty="0">
                <a:solidFill>
                  <a:srgbClr val="24292E"/>
                </a:solidFill>
                <a:effectLst/>
                <a:latin typeface="-apple-system"/>
              </a:rPr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13204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57829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024880" y="446119"/>
            <a:ext cx="8947919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4000" b="1" dirty="0">
                <a:solidFill>
                  <a:srgbClr val="19264B"/>
                </a:solidFill>
                <a:latin typeface="+mj-ea"/>
                <a:ea typeface="+mj-ea"/>
              </a:rPr>
              <a:t>DBSCAN</a:t>
            </a:r>
            <a:r>
              <a:rPr lang="ko-KR" altLang="en-US" sz="4000" b="1" dirty="0">
                <a:solidFill>
                  <a:srgbClr val="19264B"/>
                </a:solidFill>
                <a:latin typeface="+mj-ea"/>
                <a:ea typeface="+mj-ea"/>
              </a:rPr>
              <a:t> 군집화 절차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3DB69A-EB5D-82DF-2BF6-A9EEE677BB09}"/>
              </a:ext>
            </a:extLst>
          </p:cNvPr>
          <p:cNvSpPr txBox="1"/>
          <p:nvPr/>
        </p:nvSpPr>
        <p:spPr>
          <a:xfrm>
            <a:off x="8566484" y="4788568"/>
            <a:ext cx="33327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/>
              <a:t>Min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points: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4</a:t>
            </a:r>
            <a:r>
              <a:rPr kumimoji="1" lang="ko-KR" altLang="en-US" sz="2400" dirty="0"/>
              <a:t>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EB8134-C1FC-5F81-E76A-483F8C7FF9CD}"/>
              </a:ext>
            </a:extLst>
          </p:cNvPr>
          <p:cNvSpPr txBox="1"/>
          <p:nvPr/>
        </p:nvSpPr>
        <p:spPr>
          <a:xfrm>
            <a:off x="2024880" y="5715675"/>
            <a:ext cx="9633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2.</a:t>
            </a:r>
            <a:r>
              <a:rPr kumimoji="1" lang="ko-KR" altLang="en-US" dirty="0"/>
              <a:t> </a:t>
            </a:r>
            <a:r>
              <a:rPr lang="en" altLang="ko-KR" b="0" i="0" dirty="0">
                <a:solidFill>
                  <a:srgbClr val="24292E"/>
                </a:solidFill>
                <a:effectLst/>
                <a:latin typeface="-apple-system"/>
              </a:rPr>
              <a:t>P2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는 군집의 중심이 되는 </a:t>
            </a:r>
            <a:r>
              <a:rPr lang="ko-KR" altLang="en-US" b="1" i="0" dirty="0">
                <a:solidFill>
                  <a:srgbClr val="0070C0"/>
                </a:solidFill>
                <a:effectLst/>
                <a:latin typeface="-apple-system"/>
              </a:rPr>
              <a:t>핵심 포인트는 되</a:t>
            </a:r>
            <a:r>
              <a:rPr lang="ko-KR" altLang="en-US" b="1" dirty="0">
                <a:solidFill>
                  <a:srgbClr val="0070C0"/>
                </a:solidFill>
                <a:latin typeface="-apple-system"/>
              </a:rPr>
              <a:t>지</a:t>
            </a:r>
            <a:r>
              <a:rPr lang="ko-KR" altLang="en-US" b="1" i="0" dirty="0">
                <a:solidFill>
                  <a:srgbClr val="0070C0"/>
                </a:solidFill>
                <a:effectLst/>
                <a:latin typeface="-apple-system"/>
              </a:rPr>
              <a:t> 못하지만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앞의 점 </a:t>
            </a:r>
            <a:r>
              <a:rPr lang="en" altLang="ko-KR" b="0" i="0" dirty="0">
                <a:solidFill>
                  <a:srgbClr val="24292E"/>
                </a:solidFill>
                <a:effectLst/>
                <a:latin typeface="-apple-system"/>
              </a:rPr>
              <a:t>P</a:t>
            </a:r>
            <a:r>
              <a:rPr lang="ko-KR" altLang="en-US" b="0" i="0" dirty="0" err="1">
                <a:solidFill>
                  <a:srgbClr val="24292E"/>
                </a:solidFill>
                <a:effectLst/>
                <a:latin typeface="-apple-system"/>
              </a:rPr>
              <a:t>를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 핵심 포인트로 하는 군집에 속하기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때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문에 </a:t>
            </a:r>
            <a:r>
              <a:rPr lang="ko-KR" altLang="en-US" b="1" i="0" dirty="0">
                <a:solidFill>
                  <a:srgbClr val="FF0000"/>
                </a:solidFill>
                <a:effectLst/>
                <a:latin typeface="-apple-system"/>
              </a:rPr>
              <a:t>경계 포인트</a:t>
            </a:r>
            <a:r>
              <a:rPr lang="ko-KR" altLang="en-US" i="0" dirty="0">
                <a:solidFill>
                  <a:srgbClr val="24292E"/>
                </a:solidFill>
                <a:effectLst/>
                <a:latin typeface="-apple-system"/>
              </a:rPr>
              <a:t>입니다</a:t>
            </a:r>
            <a:r>
              <a:rPr lang="en-US" altLang="ko-KR" i="0" dirty="0">
                <a:solidFill>
                  <a:srgbClr val="24292E"/>
                </a:solidFill>
                <a:effectLst/>
                <a:latin typeface="-apple-system"/>
              </a:rPr>
              <a:t>.</a:t>
            </a:r>
            <a:endParaRPr kumimoji="1" lang="ko-KR" altLang="en-US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6CD3DD9D-E6AC-8A12-47AA-0BA9CD437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3741" y="1491058"/>
            <a:ext cx="5434438" cy="3875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모서리가 둥근 사각형 설명선[R] 7">
            <a:extLst>
              <a:ext uri="{FF2B5EF4-FFF2-40B4-BE49-F238E27FC236}">
                <a16:creationId xmlns:a16="http://schemas.microsoft.com/office/drawing/2014/main" id="{23F0D97C-1DA3-1A45-78C9-C741999915B6}"/>
              </a:ext>
            </a:extLst>
          </p:cNvPr>
          <p:cNvSpPr/>
          <p:nvPr/>
        </p:nvSpPr>
        <p:spPr>
          <a:xfrm>
            <a:off x="6219420" y="1865628"/>
            <a:ext cx="1907911" cy="481263"/>
          </a:xfrm>
          <a:prstGeom prst="wedgeRoundRectCallout">
            <a:avLst>
              <a:gd name="adj1" fmla="val -75339"/>
              <a:gd name="adj2" fmla="val 140000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rgbClr val="FF0000"/>
                </a:solidFill>
              </a:rPr>
              <a:t>Border Point</a:t>
            </a:r>
            <a:endParaRPr kumimoji="1"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13760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57829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024880" y="446119"/>
            <a:ext cx="8947919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4000" b="1" dirty="0">
                <a:solidFill>
                  <a:srgbClr val="19264B"/>
                </a:solidFill>
                <a:latin typeface="+mj-ea"/>
                <a:ea typeface="+mj-ea"/>
              </a:rPr>
              <a:t>DBSCAN</a:t>
            </a:r>
            <a:r>
              <a:rPr lang="ko-KR" altLang="en-US" sz="4000" b="1" dirty="0">
                <a:solidFill>
                  <a:srgbClr val="19264B"/>
                </a:solidFill>
                <a:latin typeface="+mj-ea"/>
                <a:ea typeface="+mj-ea"/>
              </a:rPr>
              <a:t> 군집화 절차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3DB69A-EB5D-82DF-2BF6-A9EEE677BB09}"/>
              </a:ext>
            </a:extLst>
          </p:cNvPr>
          <p:cNvSpPr txBox="1"/>
          <p:nvPr/>
        </p:nvSpPr>
        <p:spPr>
          <a:xfrm>
            <a:off x="8566484" y="4788568"/>
            <a:ext cx="33327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/>
              <a:t>Min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points: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4</a:t>
            </a:r>
            <a:r>
              <a:rPr kumimoji="1" lang="ko-KR" altLang="en-US" sz="2400" dirty="0"/>
              <a:t>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EB8134-C1FC-5F81-E76A-483F8C7FF9CD}"/>
              </a:ext>
            </a:extLst>
          </p:cNvPr>
          <p:cNvSpPr txBox="1"/>
          <p:nvPr/>
        </p:nvSpPr>
        <p:spPr>
          <a:xfrm>
            <a:off x="2012848" y="5715675"/>
            <a:ext cx="96337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 startAt="3"/>
            </a:pPr>
            <a:r>
              <a:rPr lang="ko-KR" altLang="en-US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en" altLang="ko-KR" b="0" i="0" dirty="0">
                <a:solidFill>
                  <a:srgbClr val="24292E"/>
                </a:solidFill>
                <a:effectLst/>
                <a:latin typeface="+mj-lt"/>
              </a:rPr>
              <a:t>P3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+mj-lt"/>
              </a:rPr>
              <a:t>는 </a:t>
            </a:r>
            <a:r>
              <a:rPr lang="en" altLang="ko-KR" b="0" i="0" dirty="0">
                <a:solidFill>
                  <a:srgbClr val="24292E"/>
                </a:solidFill>
                <a:effectLst/>
                <a:latin typeface="+mj-lt"/>
              </a:rPr>
              <a:t>epsilon 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+mj-lt"/>
              </a:rPr>
              <a:t>반경 내에서 점 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+mj-lt"/>
              </a:rPr>
              <a:t>4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+mj-lt"/>
              </a:rPr>
              <a:t>개를 가지고 있기 때문에 </a:t>
            </a:r>
            <a:r>
              <a:rPr lang="ko-KR" altLang="en-US" b="1" i="0" dirty="0">
                <a:solidFill>
                  <a:srgbClr val="FF0000"/>
                </a:solidFill>
                <a:effectLst/>
                <a:latin typeface="+mj-lt"/>
              </a:rPr>
              <a:t>핵심 포인트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+mj-lt"/>
              </a:rPr>
              <a:t>가 됩니다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+mj-lt"/>
              </a:rPr>
              <a:t>.</a:t>
            </a:r>
          </a:p>
          <a:p>
            <a:pPr algn="l"/>
            <a:r>
              <a:rPr lang="ko-KR" altLang="en-US" dirty="0">
                <a:effectLst/>
                <a:latin typeface="+mj-lt"/>
              </a:rPr>
              <a:t>   이 때 </a:t>
            </a:r>
            <a:r>
              <a:rPr lang="en" altLang="ko-KR" dirty="0">
                <a:effectLst/>
                <a:latin typeface="+mj-lt"/>
              </a:rPr>
              <a:t>core point P</a:t>
            </a:r>
            <a:r>
              <a:rPr lang="ko-KR" altLang="en-US" dirty="0">
                <a:effectLst/>
                <a:latin typeface="+mj-lt"/>
              </a:rPr>
              <a:t>와 </a:t>
            </a:r>
            <a:r>
              <a:rPr lang="en" altLang="ko-KR" dirty="0">
                <a:effectLst/>
                <a:latin typeface="+mj-lt"/>
              </a:rPr>
              <a:t>P3</a:t>
            </a:r>
            <a:r>
              <a:rPr lang="ko-KR" altLang="en-US" dirty="0">
                <a:latin typeface="+mj-lt"/>
              </a:rPr>
              <a:t>이</a:t>
            </a:r>
            <a:r>
              <a:rPr lang="ko-KR" altLang="en-US" dirty="0">
                <a:effectLst/>
                <a:latin typeface="+mj-lt"/>
              </a:rPr>
              <a:t> 연결되어 있다고 하고 </a:t>
            </a:r>
            <a:r>
              <a:rPr lang="ko-KR" altLang="en-US" b="1" dirty="0">
                <a:effectLst/>
                <a:latin typeface="+mj-lt"/>
              </a:rPr>
              <a:t>하나의 군집</a:t>
            </a:r>
            <a:r>
              <a:rPr lang="ko-KR" altLang="en-US" dirty="0">
                <a:effectLst/>
                <a:latin typeface="+mj-lt"/>
              </a:rPr>
              <a:t>으로 묶이게 됩니다</a:t>
            </a:r>
            <a:r>
              <a:rPr lang="en-US" altLang="ko-KR" dirty="0">
                <a:effectLst/>
                <a:latin typeface="+mj-lt"/>
              </a:rPr>
              <a:t>.</a:t>
            </a:r>
            <a:endParaRPr lang="en-US" altLang="ko-KR" b="0" i="0" dirty="0">
              <a:solidFill>
                <a:srgbClr val="24292E"/>
              </a:solidFill>
              <a:effectLst/>
              <a:latin typeface="+mj-lt"/>
            </a:endParaRPr>
          </a:p>
          <a:p>
            <a:pPr algn="l"/>
            <a:endParaRPr lang="en-US" altLang="ko-KR" b="0" i="0" dirty="0">
              <a:solidFill>
                <a:srgbClr val="24292E"/>
              </a:solidFill>
              <a:effectLst/>
              <a:latin typeface="+mj-lt"/>
            </a:endParaRPr>
          </a:p>
          <a:p>
            <a:pPr algn="l">
              <a:buFont typeface="+mj-lt"/>
              <a:buAutoNum type="arabicPeriod" startAt="3"/>
            </a:pPr>
            <a:endParaRPr lang="en-US" altLang="ko-KR" b="0" i="0" dirty="0">
              <a:solidFill>
                <a:srgbClr val="24292E"/>
              </a:solidFill>
              <a:effectLst/>
              <a:latin typeface="+mj-lt"/>
            </a:endParaRPr>
          </a:p>
          <a:p>
            <a:pPr algn="l"/>
            <a:endParaRPr lang="en-US" altLang="ko-KR" b="0" i="0" dirty="0">
              <a:solidFill>
                <a:srgbClr val="24292E"/>
              </a:solidFill>
              <a:effectLst/>
              <a:latin typeface="+mj-lt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81B0A90-48D5-118F-6ADF-D74D06AEB7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4880" y="1680810"/>
            <a:ext cx="3750278" cy="2827133"/>
          </a:xfrm>
          <a:prstGeom prst="rect">
            <a:avLst/>
          </a:prstGeom>
        </p:spPr>
      </p:pic>
      <p:sp>
        <p:nvSpPr>
          <p:cNvPr id="7" name="모서리가 둥근 사각형 설명선[R] 6">
            <a:extLst>
              <a:ext uri="{FF2B5EF4-FFF2-40B4-BE49-F238E27FC236}">
                <a16:creationId xmlns:a16="http://schemas.microsoft.com/office/drawing/2014/main" id="{C9EF2D4D-B17E-A35C-AA01-E8AC10C4EC16}"/>
              </a:ext>
            </a:extLst>
          </p:cNvPr>
          <p:cNvSpPr/>
          <p:nvPr/>
        </p:nvSpPr>
        <p:spPr>
          <a:xfrm>
            <a:off x="2572597" y="3562081"/>
            <a:ext cx="1578297" cy="481263"/>
          </a:xfrm>
          <a:prstGeom prst="wedgeRoundRectCallout">
            <a:avLst>
              <a:gd name="adj1" fmla="val 9278"/>
              <a:gd name="adj2" fmla="val 50000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rgbClr val="FF0000"/>
                </a:solidFill>
              </a:rPr>
              <a:t>Core Point</a:t>
            </a:r>
            <a:endParaRPr kumimoji="1" lang="ko-KR" altLang="en-US" b="1" dirty="0">
              <a:solidFill>
                <a:srgbClr val="FF0000"/>
              </a:solidFill>
            </a:endParaRPr>
          </a:p>
        </p:txBody>
      </p:sp>
      <p:pic>
        <p:nvPicPr>
          <p:cNvPr id="12292" name="Picture 4">
            <a:extLst>
              <a:ext uri="{FF2B5EF4-FFF2-40B4-BE49-F238E27FC236}">
                <a16:creationId xmlns:a16="http://schemas.microsoft.com/office/drawing/2014/main" id="{C9BB6F6A-F835-DCD5-33B5-27DDC5700C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7399" y="2000250"/>
            <a:ext cx="3835400" cy="240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오른쪽 화살표[R] 10">
            <a:extLst>
              <a:ext uri="{FF2B5EF4-FFF2-40B4-BE49-F238E27FC236}">
                <a16:creationId xmlns:a16="http://schemas.microsoft.com/office/drawing/2014/main" id="{1CA2A282-2F3B-E846-FE88-945CC45175BE}"/>
              </a:ext>
            </a:extLst>
          </p:cNvPr>
          <p:cNvSpPr/>
          <p:nvPr/>
        </p:nvSpPr>
        <p:spPr>
          <a:xfrm>
            <a:off x="5690937" y="2971800"/>
            <a:ext cx="1150803" cy="45720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모서리가 둥근 사각형 설명선[R] 11">
            <a:extLst>
              <a:ext uri="{FF2B5EF4-FFF2-40B4-BE49-F238E27FC236}">
                <a16:creationId xmlns:a16="http://schemas.microsoft.com/office/drawing/2014/main" id="{730A0CB5-4ACE-8F6E-6EFB-F4175F143680}"/>
              </a:ext>
            </a:extLst>
          </p:cNvPr>
          <p:cNvSpPr/>
          <p:nvPr/>
        </p:nvSpPr>
        <p:spPr>
          <a:xfrm>
            <a:off x="7461069" y="3614766"/>
            <a:ext cx="2501513" cy="597838"/>
          </a:xfrm>
          <a:prstGeom prst="wedgeRoundRectCallout">
            <a:avLst>
              <a:gd name="adj1" fmla="val 9278"/>
              <a:gd name="adj2" fmla="val 50000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>
                <a:solidFill>
                  <a:srgbClr val="FF0000"/>
                </a:solidFill>
              </a:rPr>
              <a:t>하나의 군집으로 통일</a:t>
            </a:r>
          </a:p>
        </p:txBody>
      </p:sp>
    </p:spTree>
    <p:extLst>
      <p:ext uri="{BB962C8B-B14F-4D97-AF65-F5344CB8AC3E}">
        <p14:creationId xmlns:p14="http://schemas.microsoft.com/office/powerpoint/2010/main" val="11862999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57829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024880" y="446119"/>
            <a:ext cx="8947919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4000" b="1" dirty="0">
                <a:solidFill>
                  <a:srgbClr val="19264B"/>
                </a:solidFill>
                <a:latin typeface="+mj-ea"/>
                <a:ea typeface="+mj-ea"/>
              </a:rPr>
              <a:t> </a:t>
            </a:r>
            <a:r>
              <a:rPr lang="en-US" altLang="ko-KR" sz="4000" b="1" dirty="0" err="1">
                <a:solidFill>
                  <a:srgbClr val="19264B"/>
                </a:solidFill>
                <a:latin typeface="+mj-ea"/>
                <a:ea typeface="+mj-ea"/>
              </a:rPr>
              <a:t>KMeans</a:t>
            </a:r>
            <a:r>
              <a:rPr lang="en-US" altLang="ko-KR" sz="4000" b="1" dirty="0">
                <a:solidFill>
                  <a:srgbClr val="19264B"/>
                </a:solidFill>
                <a:latin typeface="+mj-ea"/>
                <a:ea typeface="+mj-ea"/>
              </a:rPr>
              <a:t> vs GMM vs DBSCAN</a:t>
            </a:r>
            <a:endParaRPr lang="ko-KR" altLang="en-US" sz="4000" b="1" dirty="0">
              <a:solidFill>
                <a:srgbClr val="19264B"/>
              </a:solidFill>
              <a:latin typeface="+mj-ea"/>
              <a:ea typeface="+mj-ea"/>
            </a:endParaRPr>
          </a:p>
        </p:txBody>
      </p:sp>
      <p:pic>
        <p:nvPicPr>
          <p:cNvPr id="14340" name="Picture 4">
            <a:extLst>
              <a:ext uri="{FF2B5EF4-FFF2-40B4-BE49-F238E27FC236}">
                <a16:creationId xmlns:a16="http://schemas.microsoft.com/office/drawing/2014/main" id="{2F514075-EB53-CBBF-13A9-C8E2B3FAD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5054" y="1400186"/>
            <a:ext cx="3283015" cy="2160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2" name="Picture 6">
            <a:extLst>
              <a:ext uri="{FF2B5EF4-FFF2-40B4-BE49-F238E27FC236}">
                <a16:creationId xmlns:a16="http://schemas.microsoft.com/office/drawing/2014/main" id="{A2776E10-432C-9B91-B003-3DD22573A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8069" y="1400187"/>
            <a:ext cx="3283015" cy="2160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4" name="Picture 8">
            <a:extLst>
              <a:ext uri="{FF2B5EF4-FFF2-40B4-BE49-F238E27FC236}">
                <a16:creationId xmlns:a16="http://schemas.microsoft.com/office/drawing/2014/main" id="{4519362C-AE01-5BC4-23B6-DE75880886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1084" y="1402273"/>
            <a:ext cx="3581095" cy="2158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719CEA7-7D65-922C-A239-97E7C3D72A27}"/>
              </a:ext>
            </a:extLst>
          </p:cNvPr>
          <p:cNvSpPr txBox="1"/>
          <p:nvPr/>
        </p:nvSpPr>
        <p:spPr>
          <a:xfrm>
            <a:off x="2873188" y="3560290"/>
            <a:ext cx="1046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 err="1"/>
              <a:t>Kmeans</a:t>
            </a:r>
            <a:endParaRPr kumimoji="1" lang="ko-KR" alt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3587BD-0C62-80BE-9E11-AE8D787EC196}"/>
              </a:ext>
            </a:extLst>
          </p:cNvPr>
          <p:cNvSpPr txBox="1"/>
          <p:nvPr/>
        </p:nvSpPr>
        <p:spPr>
          <a:xfrm>
            <a:off x="6156202" y="3560290"/>
            <a:ext cx="1046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/>
              <a:t>GMM</a:t>
            </a:r>
            <a:endParaRPr kumimoji="1"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BEC8D6-356C-009F-BA67-490C54CB38F4}"/>
              </a:ext>
            </a:extLst>
          </p:cNvPr>
          <p:cNvSpPr txBox="1"/>
          <p:nvPr/>
        </p:nvSpPr>
        <p:spPr>
          <a:xfrm>
            <a:off x="9588257" y="3560290"/>
            <a:ext cx="1252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DBSCAN</a:t>
            </a:r>
            <a:endParaRPr kumimoji="1" lang="ko-KR" altLang="en-US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B3E215-6CEC-0617-6F8A-1A8C08D52FD9}"/>
              </a:ext>
            </a:extLst>
          </p:cNvPr>
          <p:cNvSpPr txBox="1"/>
          <p:nvPr/>
        </p:nvSpPr>
        <p:spPr>
          <a:xfrm>
            <a:off x="2024879" y="4520065"/>
            <a:ext cx="8947919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ko-KR" altLang="en-US" sz="2200" b="0" i="0" dirty="0">
                <a:effectLst/>
                <a:latin typeface="Noto Sans KR"/>
              </a:rPr>
              <a:t> </a:t>
            </a:r>
            <a:r>
              <a:rPr lang="en" altLang="ko-KR" sz="2200" dirty="0">
                <a:latin typeface="Noto Sans KR"/>
              </a:rPr>
              <a:t>K-</a:t>
            </a:r>
            <a:r>
              <a:rPr lang="en" altLang="ko-KR" sz="2200" b="0" i="0" dirty="0">
                <a:effectLst/>
                <a:latin typeface="Noto Sans KR"/>
              </a:rPr>
              <a:t>Means</a:t>
            </a:r>
            <a:r>
              <a:rPr lang="ko-KR" altLang="en-US" sz="2200" b="0" i="0" dirty="0">
                <a:effectLst/>
                <a:latin typeface="Noto Sans KR"/>
              </a:rPr>
              <a:t>와 다르게 군집의 수를 설정할 필요</a:t>
            </a:r>
            <a:r>
              <a:rPr lang="en-US" altLang="ko-KR" sz="2200" dirty="0">
                <a:latin typeface="Noto Sans KR"/>
              </a:rPr>
              <a:t> X</a:t>
            </a:r>
            <a:endParaRPr lang="ko-KR" altLang="en-US" sz="2200" b="0" i="0" dirty="0">
              <a:effectLst/>
              <a:latin typeface="Noto Sans KR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2200" b="0" i="0" dirty="0">
                <a:effectLst/>
                <a:latin typeface="Noto Sans KR"/>
              </a:rPr>
              <a:t> 다양한 모양의 군집이 형성될 수 있으며</a:t>
            </a:r>
            <a:r>
              <a:rPr lang="en-US" altLang="ko-KR" sz="2200" b="0" i="0" dirty="0">
                <a:effectLst/>
                <a:latin typeface="Noto Sans KR"/>
              </a:rPr>
              <a:t>, </a:t>
            </a:r>
            <a:r>
              <a:rPr lang="ko-KR" altLang="en-US" sz="2200" b="0" i="0" dirty="0">
                <a:effectLst/>
                <a:latin typeface="Noto Sans KR"/>
              </a:rPr>
              <a:t>군집끼리 겹치는 경우</a:t>
            </a:r>
            <a:r>
              <a:rPr lang="en-US" altLang="ko-KR" sz="2200" b="0" i="0" dirty="0">
                <a:effectLst/>
                <a:latin typeface="Noto Sans KR"/>
              </a:rPr>
              <a:t> X</a:t>
            </a:r>
            <a:endParaRPr lang="ko-KR" altLang="en-US" sz="2200" b="0" i="0" dirty="0">
              <a:effectLst/>
              <a:latin typeface="Noto Sans KR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2200" b="0" i="0" dirty="0">
                <a:effectLst/>
                <a:latin typeface="Noto Sans KR"/>
              </a:rPr>
              <a:t> 노이즈 개념 덕분에 이상치에 대응 가능</a:t>
            </a:r>
          </a:p>
        </p:txBody>
      </p:sp>
    </p:spTree>
    <p:extLst>
      <p:ext uri="{BB962C8B-B14F-4D97-AF65-F5344CB8AC3E}">
        <p14:creationId xmlns:p14="http://schemas.microsoft.com/office/powerpoint/2010/main" val="7221127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57829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024880" y="446119"/>
            <a:ext cx="8947919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4000" b="1" dirty="0">
                <a:solidFill>
                  <a:srgbClr val="19264B"/>
                </a:solidFill>
                <a:latin typeface="+mj-ea"/>
                <a:ea typeface="+mj-ea"/>
              </a:rPr>
              <a:t>군집화 실습 </a:t>
            </a:r>
            <a:r>
              <a:rPr lang="en-US" altLang="ko-KR" sz="4000" b="1" dirty="0">
                <a:solidFill>
                  <a:srgbClr val="19264B"/>
                </a:solidFill>
                <a:latin typeface="+mj-ea"/>
                <a:ea typeface="+mj-ea"/>
              </a:rPr>
              <a:t>–</a:t>
            </a:r>
            <a:r>
              <a:rPr lang="ko-KR" altLang="en-US" sz="4000" b="1" dirty="0">
                <a:solidFill>
                  <a:srgbClr val="19264B"/>
                </a:solidFill>
                <a:latin typeface="+mj-ea"/>
                <a:ea typeface="+mj-ea"/>
              </a:rPr>
              <a:t> 고객 세그먼테이션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4DA8EB6-8ECB-03E8-C459-16398932F5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8968" y="2071681"/>
            <a:ext cx="3824821" cy="32390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0833EF-540C-8593-44FD-4805E9C89600}"/>
              </a:ext>
            </a:extLst>
          </p:cNvPr>
          <p:cNvSpPr txBox="1"/>
          <p:nvPr/>
        </p:nvSpPr>
        <p:spPr>
          <a:xfrm>
            <a:off x="1733628" y="1906642"/>
            <a:ext cx="625534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고객 세그먼테이션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: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다양한 기준으로 고객을 분류하는 기법</a:t>
            </a:r>
            <a:endParaRPr lang="en-US" altLang="ko-KR" b="0" i="0" dirty="0">
              <a:solidFill>
                <a:srgbClr val="212529"/>
              </a:solidFill>
              <a:effectLst/>
              <a:latin typeface="-apple-system"/>
            </a:endParaRPr>
          </a:p>
          <a:p>
            <a:endParaRPr lang="en-US" altLang="ko-KR" dirty="0">
              <a:solidFill>
                <a:srgbClr val="212529"/>
              </a:solidFill>
              <a:latin typeface="-apple-system"/>
            </a:endParaRPr>
          </a:p>
          <a:p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03324D-3149-EFEC-FC2A-80C0A2E611FA}"/>
              </a:ext>
            </a:extLst>
          </p:cNvPr>
          <p:cNvSpPr txBox="1"/>
          <p:nvPr/>
        </p:nvSpPr>
        <p:spPr>
          <a:xfrm>
            <a:off x="1733628" y="2675537"/>
            <a:ext cx="610001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고객 분석 요소인 </a:t>
            </a:r>
            <a:r>
              <a:rPr lang="en" altLang="ko-KR" b="0" i="0" dirty="0">
                <a:solidFill>
                  <a:srgbClr val="212529"/>
                </a:solidFill>
                <a:effectLst/>
                <a:latin typeface="-apple-system"/>
              </a:rPr>
              <a:t>RFM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을 적용하여 고객 세그먼테이션 수행</a:t>
            </a:r>
            <a:endParaRPr lang="en-US" altLang="ko-KR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/>
            <a:endParaRPr lang="ko-KR" altLang="en-US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/>
            <a:r>
              <a:rPr lang="en" altLang="ko-KR" b="1" i="0" dirty="0">
                <a:solidFill>
                  <a:srgbClr val="212529"/>
                </a:solidFill>
                <a:effectLst/>
                <a:latin typeface="-apple-system"/>
              </a:rPr>
              <a:t>Recency</a:t>
            </a:r>
            <a:r>
              <a:rPr lang="en" altLang="ko-KR" b="0" i="0" dirty="0">
                <a:solidFill>
                  <a:srgbClr val="212529"/>
                </a:solidFill>
                <a:effectLst/>
                <a:latin typeface="-apple-system"/>
              </a:rPr>
              <a:t>: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최근 상품 구입 일에서 오늘까지의 기간</a:t>
            </a:r>
            <a:endParaRPr lang="en-US" altLang="ko-KR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/>
            <a:b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</a:br>
            <a:r>
              <a:rPr lang="en" altLang="ko-KR" b="1" i="0" dirty="0">
                <a:solidFill>
                  <a:srgbClr val="212529"/>
                </a:solidFill>
                <a:effectLst/>
                <a:latin typeface="-apple-system"/>
              </a:rPr>
              <a:t>Frequency</a:t>
            </a:r>
            <a:r>
              <a:rPr lang="en" altLang="ko-KR" b="0" i="0" dirty="0">
                <a:solidFill>
                  <a:srgbClr val="212529"/>
                </a:solidFill>
                <a:effectLst/>
                <a:latin typeface="-apple-system"/>
              </a:rPr>
              <a:t>: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상품 구매 횟수</a:t>
            </a:r>
            <a:endParaRPr lang="en-US" altLang="ko-KR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/>
            <a:b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</a:br>
            <a:r>
              <a:rPr lang="en" altLang="ko-KR" b="1" i="0" dirty="0">
                <a:solidFill>
                  <a:srgbClr val="212529"/>
                </a:solidFill>
                <a:effectLst/>
                <a:latin typeface="-apple-system"/>
              </a:rPr>
              <a:t>Monetary Value</a:t>
            </a:r>
            <a:r>
              <a:rPr lang="en" altLang="ko-KR" b="0" i="0" dirty="0">
                <a:solidFill>
                  <a:srgbClr val="212529"/>
                </a:solidFill>
                <a:effectLst/>
                <a:latin typeface="-apple-system"/>
              </a:rPr>
              <a:t>: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총 구매 금액</a:t>
            </a:r>
          </a:p>
        </p:txBody>
      </p:sp>
    </p:spTree>
    <p:extLst>
      <p:ext uri="{BB962C8B-B14F-4D97-AF65-F5344CB8AC3E}">
        <p14:creationId xmlns:p14="http://schemas.microsoft.com/office/powerpoint/2010/main" val="17027677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57829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024880" y="446119"/>
            <a:ext cx="8947919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4000" b="1" dirty="0">
                <a:solidFill>
                  <a:srgbClr val="19264B"/>
                </a:solidFill>
                <a:latin typeface="+mj-ea"/>
                <a:ea typeface="+mj-ea"/>
              </a:rPr>
              <a:t>군집화 실습 </a:t>
            </a:r>
            <a:r>
              <a:rPr lang="en-US" altLang="ko-KR" sz="4000" b="1" dirty="0">
                <a:solidFill>
                  <a:srgbClr val="19264B"/>
                </a:solidFill>
                <a:latin typeface="+mj-ea"/>
                <a:ea typeface="+mj-ea"/>
              </a:rPr>
              <a:t>–</a:t>
            </a:r>
            <a:r>
              <a:rPr lang="ko-KR" altLang="en-US" sz="4000" b="1" dirty="0">
                <a:solidFill>
                  <a:srgbClr val="19264B"/>
                </a:solidFill>
                <a:latin typeface="+mj-ea"/>
                <a:ea typeface="+mj-ea"/>
              </a:rPr>
              <a:t> 고객 세그먼테이션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0833EF-540C-8593-44FD-4805E9C89600}"/>
              </a:ext>
            </a:extLst>
          </p:cNvPr>
          <p:cNvSpPr txBox="1"/>
          <p:nvPr/>
        </p:nvSpPr>
        <p:spPr>
          <a:xfrm>
            <a:off x="1733628" y="1702349"/>
            <a:ext cx="564783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데이터 사전 작업 및 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RFM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기반 데이터 가공을 거쳐</a:t>
            </a:r>
            <a:endParaRPr lang="en-US" altLang="ko-KR" b="0" i="0" dirty="0">
              <a:solidFill>
                <a:srgbClr val="212529"/>
              </a:solidFill>
              <a:effectLst/>
              <a:latin typeface="-apple-system"/>
            </a:endParaRPr>
          </a:p>
          <a:p>
            <a:endParaRPr lang="en-US" altLang="ko-KR" dirty="0">
              <a:solidFill>
                <a:srgbClr val="212529"/>
              </a:solidFill>
              <a:latin typeface="-apple-system"/>
            </a:endParaRPr>
          </a:p>
          <a:p>
            <a:r>
              <a:rPr lang="en" altLang="ko-KR" b="1" i="0" dirty="0">
                <a:solidFill>
                  <a:srgbClr val="212529"/>
                </a:solidFill>
                <a:effectLst/>
                <a:latin typeface="-apple-system"/>
              </a:rPr>
              <a:t>K-Means</a:t>
            </a:r>
            <a:r>
              <a:rPr lang="ko-KR" altLang="en-US" b="1" i="0" dirty="0">
                <a:solidFill>
                  <a:srgbClr val="212529"/>
                </a:solidFill>
                <a:effectLst/>
                <a:latin typeface="-apple-system"/>
              </a:rPr>
              <a:t>로 군집화 후 실루엣 계수 평가 진행</a:t>
            </a:r>
            <a:endParaRPr lang="ko-KR" altLang="en-US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E15167E-01AE-50FE-C73D-ED50BF26FF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3285" y="2754548"/>
            <a:ext cx="4312715" cy="18733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F3974E5-E9DE-3569-5FC2-819E5D850DE7}"/>
              </a:ext>
            </a:extLst>
          </p:cNvPr>
          <p:cNvSpPr txBox="1"/>
          <p:nvPr/>
        </p:nvSpPr>
        <p:spPr>
          <a:xfrm>
            <a:off x="6854034" y="2164014"/>
            <a:ext cx="4473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군집 수를 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[2, 3, 4, 5]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로 반복하면서 시각화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105178B-88AB-0BE6-BD6C-341BE800D6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1779" y="2688196"/>
            <a:ext cx="5969205" cy="3723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620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57829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949577" y="437934"/>
            <a:ext cx="7719054" cy="1072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4667" b="1">
                <a:solidFill>
                  <a:srgbClr val="19264B"/>
                </a:solidFill>
                <a:latin typeface="+mj-ea"/>
                <a:ea typeface="+mj-ea"/>
              </a:rPr>
              <a:t>스터디원 소개 및 만남 인증</a:t>
            </a:r>
            <a:endParaRPr lang="ko-KR" altLang="en-US" sz="4667" b="1" dirty="0">
              <a:solidFill>
                <a:srgbClr val="19264B"/>
              </a:solidFill>
              <a:latin typeface="+mj-ea"/>
              <a:ea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33A869F-6A2C-75B8-844A-B52B7243F4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9577" y="1660358"/>
            <a:ext cx="5718634" cy="43691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58B8B3-9B79-77E9-AF26-EFBD356E0B49}"/>
              </a:ext>
            </a:extLst>
          </p:cNvPr>
          <p:cNvSpPr txBox="1"/>
          <p:nvPr/>
        </p:nvSpPr>
        <p:spPr>
          <a:xfrm>
            <a:off x="7771652" y="2690768"/>
            <a:ext cx="37939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dirty="0"/>
              <a:t>박동진 소프트웨어학부 </a:t>
            </a:r>
            <a:r>
              <a:rPr kumimoji="1" lang="en-US" altLang="ko-KR" sz="2400" dirty="0"/>
              <a:t>20</a:t>
            </a:r>
          </a:p>
          <a:p>
            <a:endParaRPr kumimoji="1" lang="en-US" altLang="ko-KR" sz="2400" dirty="0"/>
          </a:p>
          <a:p>
            <a:r>
              <a:rPr kumimoji="1" lang="ko-KR" altLang="en-US" sz="2400" dirty="0"/>
              <a:t>박지현 심리학과 </a:t>
            </a:r>
            <a:r>
              <a:rPr kumimoji="1" lang="en-US" altLang="ko-KR" sz="2400" dirty="0"/>
              <a:t>19</a:t>
            </a:r>
          </a:p>
          <a:p>
            <a:endParaRPr kumimoji="1" lang="en-US" altLang="ko-KR" sz="2400" dirty="0"/>
          </a:p>
          <a:p>
            <a:r>
              <a:rPr kumimoji="1" lang="ko-KR" altLang="en-US" sz="2400" dirty="0" err="1"/>
              <a:t>정달민</a:t>
            </a:r>
            <a:r>
              <a:rPr kumimoji="1" lang="ko-KR" altLang="en-US" sz="2400" dirty="0"/>
              <a:t> 응용통계학과 </a:t>
            </a:r>
            <a:r>
              <a:rPr kumimoji="1" lang="en-US" altLang="ko-KR" sz="2400" dirty="0"/>
              <a:t>19</a:t>
            </a:r>
          </a:p>
          <a:p>
            <a:endParaRPr kumimoji="1"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068626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57829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024880" y="446119"/>
            <a:ext cx="8947919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4000" b="1" dirty="0">
                <a:solidFill>
                  <a:srgbClr val="19264B"/>
                </a:solidFill>
                <a:latin typeface="+mj-ea"/>
                <a:ea typeface="+mj-ea"/>
              </a:rPr>
              <a:t>군집화 실습 </a:t>
            </a:r>
            <a:r>
              <a:rPr lang="en-US" altLang="ko-KR" sz="4000" b="1" dirty="0">
                <a:solidFill>
                  <a:srgbClr val="19264B"/>
                </a:solidFill>
                <a:latin typeface="+mj-ea"/>
                <a:ea typeface="+mj-ea"/>
              </a:rPr>
              <a:t>–</a:t>
            </a:r>
            <a:r>
              <a:rPr lang="ko-KR" altLang="en-US" sz="4000" b="1" dirty="0">
                <a:solidFill>
                  <a:srgbClr val="19264B"/>
                </a:solidFill>
                <a:latin typeface="+mj-ea"/>
                <a:ea typeface="+mj-ea"/>
              </a:rPr>
              <a:t> 고객 세그먼테이션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0833EF-540C-8593-44FD-4805E9C89600}"/>
              </a:ext>
            </a:extLst>
          </p:cNvPr>
          <p:cNvSpPr txBox="1"/>
          <p:nvPr/>
        </p:nvSpPr>
        <p:spPr>
          <a:xfrm>
            <a:off x="1733628" y="1702349"/>
            <a:ext cx="42460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dirty="0">
                <a:effectLst/>
              </a:rPr>
              <a:t>Recency, </a:t>
            </a:r>
            <a:r>
              <a:rPr lang="en" altLang="ko-KR" dirty="0" err="1">
                <a:effectLst/>
              </a:rPr>
              <a:t>Frequecny</a:t>
            </a:r>
            <a:r>
              <a:rPr lang="en" altLang="ko-KR" dirty="0">
                <a:effectLst/>
              </a:rPr>
              <a:t>, Monetary </a:t>
            </a:r>
            <a:r>
              <a:rPr lang="ko-KR" altLang="en-US" dirty="0">
                <a:effectLst/>
              </a:rPr>
              <a:t>컬럼을 </a:t>
            </a:r>
            <a:r>
              <a:rPr lang="en-US" altLang="ko-KR" dirty="0"/>
              <a:t>Log</a:t>
            </a:r>
            <a:r>
              <a:rPr lang="ko-KR" altLang="en-US" dirty="0"/>
              <a:t>로 변환한 후 재시각화</a:t>
            </a:r>
            <a:endParaRPr lang="ko-KR" altLang="en-US" b="1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DA481F4-398E-67FD-3303-2BF30AA629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4789" y="2789678"/>
            <a:ext cx="4459555" cy="276726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2A1CAE8-5CF5-9FB4-C602-6B9390BEDC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6737" y="2545495"/>
            <a:ext cx="5161547" cy="3255630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E8FEFAA2-F342-E104-967E-3E352AE72685}"/>
              </a:ext>
            </a:extLst>
          </p:cNvPr>
          <p:cNvSpPr/>
          <p:nvPr/>
        </p:nvSpPr>
        <p:spPr>
          <a:xfrm>
            <a:off x="8957510" y="4068417"/>
            <a:ext cx="1359569" cy="1732707"/>
          </a:xfrm>
          <a:prstGeom prst="ellipse">
            <a:avLst/>
          </a:prstGeom>
          <a:noFill/>
          <a:ln w="1270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35033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57829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5015508" y="2892943"/>
            <a:ext cx="7719054" cy="1072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4667" b="1" dirty="0">
                <a:solidFill>
                  <a:srgbClr val="19264B"/>
                </a:solidFill>
                <a:latin typeface="+mj-ea"/>
                <a:ea typeface="+mj-ea"/>
              </a:rPr>
              <a:t>감사합니다</a:t>
            </a:r>
            <a:endParaRPr sz="4667" b="1" dirty="0">
              <a:solidFill>
                <a:srgbClr val="19264B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346845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578297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47C1052-1F4F-6397-7F45-4CD6B9D222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5321" y="1518232"/>
            <a:ext cx="6562029" cy="4936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55;p13">
            <a:extLst>
              <a:ext uri="{FF2B5EF4-FFF2-40B4-BE49-F238E27FC236}">
                <a16:creationId xmlns:a16="http://schemas.microsoft.com/office/drawing/2014/main" id="{B502DD2E-2436-4CA8-950F-5E4B51252CFE}"/>
              </a:ext>
            </a:extLst>
          </p:cNvPr>
          <p:cNvSpPr txBox="1"/>
          <p:nvPr/>
        </p:nvSpPr>
        <p:spPr>
          <a:xfrm>
            <a:off x="2024881" y="446119"/>
            <a:ext cx="7719054" cy="1072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4667" b="1" dirty="0">
                <a:solidFill>
                  <a:srgbClr val="19264B"/>
                </a:solidFill>
                <a:latin typeface="+mj-ea"/>
                <a:ea typeface="+mj-ea"/>
              </a:rPr>
              <a:t>7</a:t>
            </a:r>
            <a:r>
              <a:rPr lang="ko-KR" altLang="en-US" sz="4667" b="1" dirty="0">
                <a:solidFill>
                  <a:srgbClr val="19264B"/>
                </a:solidFill>
                <a:latin typeface="+mj-ea"/>
                <a:ea typeface="+mj-ea"/>
              </a:rPr>
              <a:t>장 군집화</a:t>
            </a:r>
            <a:endParaRPr sz="4667" b="1" dirty="0">
              <a:solidFill>
                <a:srgbClr val="19264B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86612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57829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024881" y="446119"/>
            <a:ext cx="7719054" cy="1072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4667" b="1" dirty="0">
                <a:solidFill>
                  <a:srgbClr val="19264B"/>
                </a:solidFill>
                <a:latin typeface="+mj-ea"/>
                <a:ea typeface="+mj-ea"/>
              </a:rPr>
              <a:t>목차</a:t>
            </a:r>
            <a:endParaRPr sz="4667" b="1" dirty="0">
              <a:solidFill>
                <a:srgbClr val="19264B"/>
              </a:solidFill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EA665D-FBB0-EC4C-3246-C8BE3CF8789D}"/>
              </a:ext>
            </a:extLst>
          </p:cNvPr>
          <p:cNvSpPr txBox="1"/>
          <p:nvPr/>
        </p:nvSpPr>
        <p:spPr>
          <a:xfrm>
            <a:off x="1925618" y="1720840"/>
            <a:ext cx="973567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2200" dirty="0"/>
              <a:t>K-</a:t>
            </a:r>
            <a:r>
              <a:rPr kumimoji="1" lang="ko-KR" altLang="en-US" sz="2200" dirty="0"/>
              <a:t>평균 알고리즘</a:t>
            </a:r>
            <a:endParaRPr kumimoji="1" lang="en-US" altLang="ko-KR" sz="2200" dirty="0"/>
          </a:p>
          <a:p>
            <a:endParaRPr kumimoji="1" lang="en-US" altLang="ko-KR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2200" dirty="0"/>
              <a:t>군집 평가</a:t>
            </a:r>
            <a:endParaRPr kumimoji="1" lang="en-US" altLang="ko-KR" sz="2200" dirty="0"/>
          </a:p>
          <a:p>
            <a:endParaRPr kumimoji="1" lang="en-US" altLang="ko-KR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2200" dirty="0"/>
              <a:t>평균 이동</a:t>
            </a:r>
            <a:endParaRPr kumimoji="1" lang="en-US" altLang="ko-KR" sz="2200" dirty="0"/>
          </a:p>
          <a:p>
            <a:endParaRPr kumimoji="1" lang="en-US" altLang="ko-KR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2200" dirty="0"/>
              <a:t>GMM</a:t>
            </a:r>
          </a:p>
          <a:p>
            <a:endParaRPr kumimoji="1" lang="en-US" altLang="ko-KR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2200" dirty="0"/>
              <a:t>DBSCAN</a:t>
            </a:r>
          </a:p>
          <a:p>
            <a:endParaRPr kumimoji="1" lang="en-US" altLang="ko-KR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2200" dirty="0"/>
              <a:t>군집화 실습 </a:t>
            </a:r>
            <a:r>
              <a:rPr kumimoji="1" lang="en-US" altLang="ko-KR" sz="2200" dirty="0"/>
              <a:t>–</a:t>
            </a:r>
            <a:r>
              <a:rPr kumimoji="1" lang="ko-KR" altLang="en-US" sz="2200" dirty="0"/>
              <a:t> 고객 세그먼테이션</a:t>
            </a:r>
            <a:endParaRPr kumimoji="1" lang="en-US" altLang="ko-KR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ko-KR" altLang="en-US" sz="2200" dirty="0"/>
          </a:p>
        </p:txBody>
      </p:sp>
    </p:spTree>
    <p:extLst>
      <p:ext uri="{BB962C8B-B14F-4D97-AF65-F5344CB8AC3E}">
        <p14:creationId xmlns:p14="http://schemas.microsoft.com/office/powerpoint/2010/main" val="1264141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8296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4" name="Google Shape;54;p13" descr="스크린샷, 폰트, 그래픽, 상징이(가) 표시된 사진&#10;&#10;자동 생성된 설명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57829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55;p13">
            <a:extLst>
              <a:ext uri="{FF2B5EF4-FFF2-40B4-BE49-F238E27FC236}">
                <a16:creationId xmlns:a16="http://schemas.microsoft.com/office/drawing/2014/main" id="{CE63D6DB-E8ED-EB40-93D1-F5D43AE80F78}"/>
              </a:ext>
            </a:extLst>
          </p:cNvPr>
          <p:cNvSpPr txBox="1"/>
          <p:nvPr/>
        </p:nvSpPr>
        <p:spPr>
          <a:xfrm>
            <a:off x="2024881" y="446119"/>
            <a:ext cx="7719054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4000" b="1" dirty="0">
                <a:solidFill>
                  <a:srgbClr val="19264B"/>
                </a:solidFill>
                <a:latin typeface="+mj-ea"/>
                <a:ea typeface="+mj-ea"/>
              </a:rPr>
              <a:t>K-Means</a:t>
            </a:r>
            <a:endParaRPr sz="4000" b="1" dirty="0">
              <a:solidFill>
                <a:srgbClr val="19264B"/>
              </a:solidFill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E54D29-9A82-414C-BBD9-C2CF3B14B906}"/>
              </a:ext>
            </a:extLst>
          </p:cNvPr>
          <p:cNvSpPr txBox="1"/>
          <p:nvPr/>
        </p:nvSpPr>
        <p:spPr>
          <a:xfrm>
            <a:off x="2024881" y="1405830"/>
            <a:ext cx="995857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200" dirty="0"/>
              <a:t>k</a:t>
            </a:r>
            <a:r>
              <a:rPr lang="ko-KR" altLang="en-US" sz="2200" dirty="0"/>
              <a:t>개의 군집 중심점을 설정함</a:t>
            </a:r>
            <a:endParaRPr lang="en-US" altLang="ko-KR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200" dirty="0"/>
              <a:t>해당 군집점이 데이터의 중심에 위치하도록 군집 진행</a:t>
            </a:r>
          </a:p>
        </p:txBody>
      </p:sp>
      <p:pic>
        <p:nvPicPr>
          <p:cNvPr id="1026" name="Picture 2" descr="수렴될 때까지 이동하는 클러스터 중심을 보여주는 애니메이션.">
            <a:extLst>
              <a:ext uri="{FF2B5EF4-FFF2-40B4-BE49-F238E27FC236}">
                <a16:creationId xmlns:a16="http://schemas.microsoft.com/office/drawing/2014/main" id="{853B801C-BE66-4DDB-BA8C-F0883CA9D5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4781" y="2555934"/>
            <a:ext cx="4538771" cy="3855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2396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descr="스크린샷, 폰트, 그래픽, 상징이(가) 표시된 사진&#10;&#10;자동 생성된 설명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57829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55;p13">
            <a:extLst>
              <a:ext uri="{FF2B5EF4-FFF2-40B4-BE49-F238E27FC236}">
                <a16:creationId xmlns:a16="http://schemas.microsoft.com/office/drawing/2014/main" id="{CE63D6DB-E8ED-EB40-93D1-F5D43AE80F78}"/>
              </a:ext>
            </a:extLst>
          </p:cNvPr>
          <p:cNvSpPr txBox="1"/>
          <p:nvPr/>
        </p:nvSpPr>
        <p:spPr>
          <a:xfrm>
            <a:off x="2024881" y="446119"/>
            <a:ext cx="7719054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4000" b="1" dirty="0">
                <a:solidFill>
                  <a:srgbClr val="19264B"/>
                </a:solidFill>
                <a:latin typeface="+mj-ea"/>
                <a:ea typeface="+mj-ea"/>
              </a:rPr>
              <a:t>실루엣 분석</a:t>
            </a:r>
            <a:endParaRPr sz="4000" b="1" dirty="0">
              <a:solidFill>
                <a:srgbClr val="19264B"/>
              </a:solidFill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E54D29-9A82-414C-BBD9-C2CF3B14B906}"/>
              </a:ext>
            </a:extLst>
          </p:cNvPr>
          <p:cNvSpPr txBox="1"/>
          <p:nvPr/>
        </p:nvSpPr>
        <p:spPr>
          <a:xfrm>
            <a:off x="2024881" y="1405830"/>
            <a:ext cx="995857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군집화 평가 방법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군집 간의 거리가 얼마나 효율적으로 분리돼 있는지 나타냄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15F10E9-6713-4169-18EC-40AE48A9DC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9922" y="2507235"/>
            <a:ext cx="5616821" cy="3870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A4C7C5A-0D4A-FB8F-AC04-377413C34B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3760" y="3324905"/>
            <a:ext cx="2800350" cy="90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6750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descr="스크린샷, 폰트, 그래픽, 상징이(가) 표시된 사진&#10;&#10;자동 생성된 설명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57829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55;p13">
            <a:extLst>
              <a:ext uri="{FF2B5EF4-FFF2-40B4-BE49-F238E27FC236}">
                <a16:creationId xmlns:a16="http://schemas.microsoft.com/office/drawing/2014/main" id="{CE63D6DB-E8ED-EB40-93D1-F5D43AE80F78}"/>
              </a:ext>
            </a:extLst>
          </p:cNvPr>
          <p:cNvSpPr txBox="1"/>
          <p:nvPr/>
        </p:nvSpPr>
        <p:spPr>
          <a:xfrm>
            <a:off x="2024881" y="446119"/>
            <a:ext cx="7719054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4000" b="1" dirty="0">
                <a:solidFill>
                  <a:srgbClr val="19264B"/>
                </a:solidFill>
                <a:latin typeface="+mj-ea"/>
                <a:ea typeface="+mj-ea"/>
              </a:rPr>
              <a:t>실루엣 분석</a:t>
            </a:r>
            <a:endParaRPr sz="4000" b="1" dirty="0">
              <a:solidFill>
                <a:srgbClr val="19264B"/>
              </a:solidFill>
              <a:latin typeface="+mj-ea"/>
              <a:ea typeface="+mj-ea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963497D-A619-461E-95AC-43B4B9E959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24" y="2053550"/>
            <a:ext cx="10080033" cy="3179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8458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descr="스크린샷, 폰트, 그래픽, 상징이(가) 표시된 사진&#10;&#10;자동 생성된 설명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578297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" name="Picture 4" descr="K-Means Clustering. K-Means Clustering is an unsupervised… | by harish  reddy | Analytics Vidhya | Medium">
            <a:extLst>
              <a:ext uri="{FF2B5EF4-FFF2-40B4-BE49-F238E27FC236}">
                <a16:creationId xmlns:a16="http://schemas.microsoft.com/office/drawing/2014/main" id="{5991D50E-471F-C948-8F6F-6D826E5223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8048" y="2507236"/>
            <a:ext cx="3255264" cy="3255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ean Shift Clustering Overview">
            <a:extLst>
              <a:ext uri="{FF2B5EF4-FFF2-40B4-BE49-F238E27FC236}">
                <a16:creationId xmlns:a16="http://schemas.microsoft.com/office/drawing/2014/main" id="{7AAFCBB9-7D9E-9E49-A4A5-EE15FAC05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8404" y="2507236"/>
            <a:ext cx="4221349" cy="2979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696488-248A-EC4F-A700-DB94FB07320F}"/>
              </a:ext>
            </a:extLst>
          </p:cNvPr>
          <p:cNvSpPr txBox="1"/>
          <p:nvPr/>
        </p:nvSpPr>
        <p:spPr>
          <a:xfrm>
            <a:off x="8139859" y="5721428"/>
            <a:ext cx="4221348" cy="1194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"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1800" dirty="0"/>
              <a:t>-</a:t>
            </a:r>
            <a:r>
              <a:rPr lang="ko-KR" altLang="en-US" sz="1800" dirty="0"/>
              <a:t> </a:t>
            </a:r>
            <a:r>
              <a:rPr lang="en-US" altLang="ko-KR" sz="1800" dirty="0"/>
              <a:t>K-Means : </a:t>
            </a:r>
            <a:br>
              <a:rPr lang="en-US" altLang="ko-KR" sz="1800" dirty="0"/>
            </a:br>
            <a:r>
              <a:rPr lang="ko-KR" altLang="en-US" sz="1800" dirty="0"/>
              <a:t>중심에 소속된 데이터의 평균 거리 중심으로 이동</a:t>
            </a:r>
            <a:endParaRPr lang="en-US" altLang="ko-KR" sz="1800" dirty="0"/>
          </a:p>
          <a:p>
            <a:endParaRPr kumimoji="1" lang="ko-US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412051-5DFC-3149-98B3-24410E45D922}"/>
              </a:ext>
            </a:extLst>
          </p:cNvPr>
          <p:cNvSpPr txBox="1"/>
          <p:nvPr/>
        </p:nvSpPr>
        <p:spPr>
          <a:xfrm>
            <a:off x="2712906" y="5752147"/>
            <a:ext cx="4468597" cy="8402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"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1800" dirty="0"/>
              <a:t>-</a:t>
            </a:r>
            <a:r>
              <a:rPr lang="ko-KR" altLang="en-US" sz="1800" dirty="0"/>
              <a:t> 평균 이동 </a:t>
            </a:r>
            <a:r>
              <a:rPr lang="en-US" altLang="ko-KR" sz="1800" dirty="0"/>
              <a:t>:</a:t>
            </a:r>
            <a:r>
              <a:rPr lang="ko-KR" altLang="en-US" sz="1800" dirty="0"/>
              <a:t> </a:t>
            </a:r>
            <a:br>
              <a:rPr lang="en-US" altLang="ko-KR" sz="1800" dirty="0"/>
            </a:br>
            <a:r>
              <a:rPr lang="ko-KR" altLang="en-US" sz="1800" dirty="0"/>
              <a:t>데이터가 모여 있는 밀도가 가장 높은 곳으로 중심 이동</a:t>
            </a:r>
          </a:p>
        </p:txBody>
      </p:sp>
      <p:sp>
        <p:nvSpPr>
          <p:cNvPr id="14" name="Google Shape;55;p13">
            <a:extLst>
              <a:ext uri="{FF2B5EF4-FFF2-40B4-BE49-F238E27FC236}">
                <a16:creationId xmlns:a16="http://schemas.microsoft.com/office/drawing/2014/main" id="{CE63D6DB-E8ED-EB40-93D1-F5D43AE80F78}"/>
              </a:ext>
            </a:extLst>
          </p:cNvPr>
          <p:cNvSpPr txBox="1"/>
          <p:nvPr/>
        </p:nvSpPr>
        <p:spPr>
          <a:xfrm>
            <a:off x="2024881" y="446119"/>
            <a:ext cx="7719054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4000" b="1" dirty="0">
                <a:solidFill>
                  <a:srgbClr val="19264B"/>
                </a:solidFill>
                <a:latin typeface="+mj-ea"/>
                <a:ea typeface="+mj-ea"/>
              </a:rPr>
              <a:t>평균 이동</a:t>
            </a:r>
            <a:endParaRPr sz="4000" b="1" dirty="0">
              <a:solidFill>
                <a:srgbClr val="19264B"/>
              </a:solidFill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E54D29-9A82-414C-BBD9-C2CF3B14B906}"/>
              </a:ext>
            </a:extLst>
          </p:cNvPr>
          <p:cNvSpPr txBox="1"/>
          <p:nvPr/>
        </p:nvSpPr>
        <p:spPr>
          <a:xfrm>
            <a:off x="2024881" y="1405830"/>
            <a:ext cx="995857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K-Means</a:t>
            </a:r>
            <a:r>
              <a:rPr lang="ko-KR" altLang="en-US" sz="2400" dirty="0"/>
              <a:t>와</a:t>
            </a:r>
            <a:r>
              <a:rPr lang="en-US" altLang="ko-KR" sz="2400" dirty="0"/>
              <a:t> </a:t>
            </a:r>
            <a:r>
              <a:rPr lang="ko-KR" altLang="en-US" sz="2400" dirty="0"/>
              <a:t>유사하게 중심을 군집의 중심으로 움직이며 군집화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42324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descr="스크린샷, 폰트, 그래픽, 상징이(가) 표시된 사진&#10;&#10;자동 생성된 설명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57829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696488-248A-EC4F-A700-DB94FB07320F}"/>
              </a:ext>
            </a:extLst>
          </p:cNvPr>
          <p:cNvSpPr txBox="1"/>
          <p:nvPr/>
        </p:nvSpPr>
        <p:spPr>
          <a:xfrm>
            <a:off x="7970651" y="4988612"/>
            <a:ext cx="4221348" cy="167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85750" latinLnBrk="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ko-KR" altLang="en-US" sz="1800" dirty="0"/>
              <a:t>대역폭 </a:t>
            </a:r>
            <a:r>
              <a:rPr lang="en-US" altLang="ko-KR" sz="1800" dirty="0"/>
              <a:t>h</a:t>
            </a:r>
            <a:endParaRPr lang="en-US" altLang="ko-KR" dirty="0"/>
          </a:p>
          <a:p>
            <a:pPr marL="342900" indent="-285750" latinLnBrk="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altLang="ko-KR" sz="1800" dirty="0"/>
              <a:t>&gt;</a:t>
            </a:r>
            <a:r>
              <a:rPr lang="ko-KR" altLang="en-US" sz="1800" dirty="0"/>
              <a:t> 작으면 </a:t>
            </a:r>
            <a:r>
              <a:rPr lang="ko-KR" altLang="en-US" sz="1800" dirty="0" err="1"/>
              <a:t>과적합</a:t>
            </a:r>
            <a:r>
              <a:rPr lang="ko-KR" altLang="en-US" sz="1800" dirty="0"/>
              <a:t> 가능성</a:t>
            </a:r>
            <a:endParaRPr lang="en-US" altLang="ko-KR" sz="1800" dirty="0"/>
          </a:p>
          <a:p>
            <a:pPr marL="342900" indent="-285750" latinLnBrk="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altLang="ko-KR" dirty="0"/>
              <a:t>&gt;</a:t>
            </a:r>
            <a:r>
              <a:rPr lang="ko-KR" altLang="en-US" dirty="0"/>
              <a:t> 크면 </a:t>
            </a:r>
            <a:r>
              <a:rPr lang="ko-KR" altLang="en-US" dirty="0" err="1"/>
              <a:t>과소적합</a:t>
            </a:r>
            <a:r>
              <a:rPr lang="ko-KR" altLang="en-US" dirty="0"/>
              <a:t> 가능성</a:t>
            </a:r>
            <a:endParaRPr lang="en-US" altLang="ko-KR" sz="1800" dirty="0"/>
          </a:p>
          <a:p>
            <a:pPr marL="342900" indent="-285750" latinLnBrk="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endParaRPr lang="en-US" altLang="ko-KR" sz="1800" dirty="0"/>
          </a:p>
          <a:p>
            <a:endParaRPr kumimoji="1" lang="ko-US" altLang="en-US" dirty="0"/>
          </a:p>
        </p:txBody>
      </p:sp>
      <p:sp>
        <p:nvSpPr>
          <p:cNvPr id="14" name="Google Shape;55;p13">
            <a:extLst>
              <a:ext uri="{FF2B5EF4-FFF2-40B4-BE49-F238E27FC236}">
                <a16:creationId xmlns:a16="http://schemas.microsoft.com/office/drawing/2014/main" id="{CE63D6DB-E8ED-EB40-93D1-F5D43AE80F78}"/>
              </a:ext>
            </a:extLst>
          </p:cNvPr>
          <p:cNvSpPr txBox="1"/>
          <p:nvPr/>
        </p:nvSpPr>
        <p:spPr>
          <a:xfrm>
            <a:off x="2024881" y="446119"/>
            <a:ext cx="7719054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4000" b="1" dirty="0">
                <a:solidFill>
                  <a:srgbClr val="19264B"/>
                </a:solidFill>
                <a:latin typeface="+mj-ea"/>
                <a:ea typeface="+mj-ea"/>
              </a:rPr>
              <a:t>KDE</a:t>
            </a:r>
            <a:endParaRPr sz="4000" b="1" dirty="0">
              <a:solidFill>
                <a:srgbClr val="19264B"/>
              </a:solidFill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E54D29-9A82-414C-BBD9-C2CF3B14B906}"/>
              </a:ext>
            </a:extLst>
          </p:cNvPr>
          <p:cNvSpPr txBox="1"/>
          <p:nvPr/>
        </p:nvSpPr>
        <p:spPr>
          <a:xfrm>
            <a:off x="2024881" y="1405830"/>
            <a:ext cx="995857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/>
              <a:t>커널 함수를 통해 어떤 변수의 확률 밀도 함수를 추정하는 대표적인 방법</a:t>
            </a: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/>
              <a:t>대표적인 커널 함수로 </a:t>
            </a:r>
            <a:r>
              <a:rPr lang="ko-KR" altLang="en-US" sz="2000" dirty="0" err="1"/>
              <a:t>가우시안</a:t>
            </a:r>
            <a:r>
              <a:rPr lang="ko-KR" altLang="en-US" sz="2000" dirty="0"/>
              <a:t> 분포 함수 사용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4A95E95-159A-234A-BBCC-AA48EC798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9967" y="2556308"/>
            <a:ext cx="5078222" cy="3566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91109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920</TotalTime>
  <Words>1365</Words>
  <Application>Microsoft Macintosh PowerPoint</Application>
  <PresentationFormat>와이드스크린</PresentationFormat>
  <Paragraphs>151</Paragraphs>
  <Slides>21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8" baseType="lpstr">
      <vt:lpstr>-apple-system</vt:lpstr>
      <vt:lpstr>맑은 고딕</vt:lpstr>
      <vt:lpstr>KaTeX_Main</vt:lpstr>
      <vt:lpstr>Noto Sans KR</vt:lpstr>
      <vt:lpstr>Arial</vt:lpstr>
      <vt:lpstr>Helvetica Neue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정달민</dc:creator>
  <cp:lastModifiedBy>정달민</cp:lastModifiedBy>
  <cp:revision>71</cp:revision>
  <dcterms:created xsi:type="dcterms:W3CDTF">2023-05-20T14:06:47Z</dcterms:created>
  <dcterms:modified xsi:type="dcterms:W3CDTF">2023-05-22T10:07:07Z</dcterms:modified>
</cp:coreProperties>
</file>

<file path=docProps/thumbnail.jpeg>
</file>